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8" r:id="rId3"/>
    <p:sldId id="285" r:id="rId4"/>
    <p:sldId id="260" r:id="rId5"/>
    <p:sldId id="274" r:id="rId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F17F42"/>
    <a:srgbClr val="D99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C5CB-6390-4061-8DE8-0C81ED3F3D36}" type="datetimeFigureOut">
              <a:rPr lang="zh-CN" altLang="en-US" smtClean="0"/>
              <a:pPr/>
              <a:t>2021/11/25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D9478-11F9-42E4-A047-A71E524A9B2F}" type="slidenum">
              <a:rPr lang="zh-CN" altLang="en-US" smtClean="0"/>
              <a:pPr/>
              <a:t>‹#›</a:t>
            </a:fld>
            <a:endParaRPr lang="zh-CN" altLang="en-US"/>
          </a:p>
        </p:txBody>
      </p:sp>
    </p:spTree>
    <p:extLst>
      <p:ext uri="{BB962C8B-B14F-4D97-AF65-F5344CB8AC3E}">
        <p14:creationId xmlns:p14="http://schemas.microsoft.com/office/powerpoint/2010/main" val="73766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2021/11/25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tabiloggaidai.wixsite.com/my-si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t="7834" b="7834"/>
          <a:stretch/>
        </p:blipFill>
        <p:spPr>
          <a:xfrm>
            <a:off x="-12580" y="0"/>
            <a:ext cx="12192000" cy="6858000"/>
          </a:xfrm>
          <a:prstGeom prst="rect">
            <a:avLst/>
          </a:prstGeom>
        </p:spPr>
      </p:pic>
      <p:sp>
        <p:nvSpPr>
          <p:cNvPr id="16" name="PA_平行四边形 15"/>
          <p:cNvSpPr/>
          <p:nvPr>
            <p:custDataLst>
              <p:tags r:id="rId2"/>
            </p:custDataLst>
          </p:nvPr>
        </p:nvSpPr>
        <p:spPr>
          <a:xfrm>
            <a:off x="1835790" y="0"/>
            <a:ext cx="8712968" cy="6858000"/>
          </a:xfrm>
          <a:prstGeom prst="parallelogram">
            <a:avLst>
              <a:gd name="adj" fmla="val 26721"/>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PA_文本框 8"/>
          <p:cNvSpPr txBox="1"/>
          <p:nvPr>
            <p:custDataLst>
              <p:tags r:id="rId3"/>
            </p:custDataLst>
          </p:nvPr>
        </p:nvSpPr>
        <p:spPr>
          <a:xfrm>
            <a:off x="2836184" y="2101899"/>
            <a:ext cx="6494471" cy="1200329"/>
          </a:xfrm>
          <a:prstGeom prst="rect">
            <a:avLst/>
          </a:prstGeom>
          <a:noFill/>
        </p:spPr>
        <p:txBody>
          <a:bodyPr wrap="none" rtlCol="0">
            <a:spAutoFit/>
          </a:bodyPr>
          <a:lstStyle/>
          <a:p>
            <a:pPr algn="ctr"/>
            <a:r>
              <a:rPr lang="en-US" altLang="zh-CN" sz="7200" dirty="0" err="1">
                <a:solidFill>
                  <a:srgbClr val="53575A"/>
                </a:solidFill>
                <a:latin typeface="Arial" panose="020B0604020202020204" pitchFamily="34" charset="0"/>
                <a:ea typeface="微软雅黑" panose="020B0503020204020204" pitchFamily="34" charset="-122"/>
                <a:cs typeface="Arial" panose="020B0604020202020204" pitchFamily="34" charset="0"/>
              </a:rPr>
              <a:t>Kcufs</a:t>
            </a:r>
            <a:r>
              <a:rPr lang="en-US" altLang="zh-CN" sz="7200" dirty="0">
                <a:solidFill>
                  <a:srgbClr val="53575A"/>
                </a:solidFill>
                <a:latin typeface="Arial" panose="020B0604020202020204" pitchFamily="34" charset="0"/>
                <a:ea typeface="微软雅黑" panose="020B0503020204020204" pitchFamily="34" charset="-122"/>
                <a:cs typeface="Arial" panose="020B0604020202020204" pitchFamily="34" charset="0"/>
              </a:rPr>
              <a:t> </a:t>
            </a:r>
            <a:r>
              <a:rPr lang="en-US" altLang="zh-CN" sz="7200" dirty="0" err="1">
                <a:solidFill>
                  <a:srgbClr val="53575A"/>
                </a:solidFill>
                <a:latin typeface="Arial" panose="020B0604020202020204" pitchFamily="34" charset="0"/>
                <a:ea typeface="微软雅黑" panose="020B0503020204020204" pitchFamily="34" charset="-122"/>
                <a:cs typeface="Arial" panose="020B0604020202020204" pitchFamily="34" charset="0"/>
              </a:rPr>
              <a:t>TraveloG</a:t>
            </a:r>
            <a:endParaRPr lang="zh-CN" altLang="en-US" sz="7200" dirty="0">
              <a:solidFill>
                <a:srgbClr val="53575A"/>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PA_矩形 11"/>
          <p:cNvSpPr/>
          <p:nvPr>
            <p:custDataLst>
              <p:tags r:id="rId4"/>
            </p:custDataLst>
          </p:nvPr>
        </p:nvSpPr>
        <p:spPr>
          <a:xfrm>
            <a:off x="5159483" y="3356992"/>
            <a:ext cx="1847875" cy="14401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PA_图片 14"/>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495357" y="931540"/>
            <a:ext cx="1129308" cy="1129308"/>
          </a:xfrm>
          <a:prstGeom prst="rect">
            <a:avLst/>
          </a:prstGeom>
        </p:spPr>
      </p:pic>
      <p:sp>
        <p:nvSpPr>
          <p:cNvPr id="2" name="テキスト ボックス 1">
            <a:extLst>
              <a:ext uri="{FF2B5EF4-FFF2-40B4-BE49-F238E27FC236}">
                <a16:creationId xmlns:a16="http://schemas.microsoft.com/office/drawing/2014/main" id="{90CD6108-2C84-4340-B95D-7C59E17084F9}"/>
              </a:ext>
            </a:extLst>
          </p:cNvPr>
          <p:cNvSpPr txBox="1"/>
          <p:nvPr/>
        </p:nvSpPr>
        <p:spPr>
          <a:xfrm>
            <a:off x="7378722" y="3419708"/>
            <a:ext cx="2952328" cy="461665"/>
          </a:xfrm>
          <a:prstGeom prst="rect">
            <a:avLst/>
          </a:prstGeom>
          <a:noFill/>
        </p:spPr>
        <p:txBody>
          <a:bodyPr wrap="square" rtlCol="0">
            <a:spAutoFit/>
          </a:bodyPr>
          <a:lstStyle/>
          <a:p>
            <a:r>
              <a:rPr kumimoji="1" lang="en-US" altLang="ja-JP" sz="2400" dirty="0">
                <a:solidFill>
                  <a:srgbClr val="53575A"/>
                </a:solidFill>
              </a:rPr>
              <a:t>#</a:t>
            </a:r>
            <a:r>
              <a:rPr kumimoji="1" lang="ja-JP" altLang="en-US" sz="2400" dirty="0">
                <a:solidFill>
                  <a:srgbClr val="53575A"/>
                </a:solidFill>
              </a:rPr>
              <a:t>はみだせ外大</a:t>
            </a:r>
          </a:p>
        </p:txBody>
      </p:sp>
    </p:spTree>
    <p:extLst>
      <p:ext uri="{BB962C8B-B14F-4D97-AF65-F5344CB8AC3E}">
        <p14:creationId xmlns:p14="http://schemas.microsoft.com/office/powerpoint/2010/main" val="116333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5DBD3F8-0281-4499-BCCF-6529D7673DB9}"/>
              </a:ext>
            </a:extLst>
          </p:cNvPr>
          <p:cNvGrpSpPr/>
          <p:nvPr/>
        </p:nvGrpSpPr>
        <p:grpSpPr>
          <a:xfrm>
            <a:off x="0" y="0"/>
            <a:ext cx="12192000" cy="6858000"/>
            <a:chOff x="0" y="0"/>
            <a:chExt cx="12192000" cy="6858000"/>
          </a:xfrm>
        </p:grpSpPr>
        <p:pic>
          <p:nvPicPr>
            <p:cNvPr id="36" name="图片 4">
              <a:extLst>
                <a:ext uri="{FF2B5EF4-FFF2-40B4-BE49-F238E27FC236}">
                  <a16:creationId xmlns:a16="http://schemas.microsoft.com/office/drawing/2014/main" id="{75F882AA-0B05-4213-8FFA-D6E02B27E8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37" name="矩形 6">
              <a:extLst>
                <a:ext uri="{FF2B5EF4-FFF2-40B4-BE49-F238E27FC236}">
                  <a16:creationId xmlns:a16="http://schemas.microsoft.com/office/drawing/2014/main" id="{C1914467-698D-499A-B6D2-CCC36935BBC9}"/>
                </a:ext>
              </a:extLst>
            </p:cNvPr>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a:cxnSpLocks/>
          </p:cNvCxnSpPr>
          <p:nvPr/>
        </p:nvCxnSpPr>
        <p:spPr>
          <a:xfrm flipH="1">
            <a:off x="5303912" y="1268760"/>
            <a:ext cx="1368152" cy="5112568"/>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559025" y="345429"/>
            <a:ext cx="3531736" cy="923330"/>
          </a:xfrm>
          <a:prstGeom prst="rect">
            <a:avLst/>
          </a:prstGeom>
          <a:noFill/>
        </p:spPr>
        <p:txBody>
          <a:bodyPr wrap="none" rtlCol="0">
            <a:spAutoFit/>
          </a:bodyPr>
          <a:lstStyle/>
          <a:p>
            <a:pPr algn="ctr"/>
            <a:r>
              <a:rPr lang="en-US" altLang="zh-CN" sz="5400" dirty="0" err="1">
                <a:solidFill>
                  <a:srgbClr val="F17F42"/>
                </a:solidFill>
                <a:latin typeface="Arial" panose="020B0604020202020204" pitchFamily="34" charset="0"/>
                <a:ea typeface="微软雅黑" panose="020B0503020204020204" pitchFamily="34" charset="-122"/>
                <a:cs typeface="Arial" panose="020B0604020202020204" pitchFamily="34" charset="0"/>
              </a:rPr>
              <a:t>HaMiDaSu</a:t>
            </a:r>
            <a:endParaRPr lang="zh-CN" altLang="en-US" sz="5400" dirty="0">
              <a:solidFill>
                <a:srgbClr val="F17F42"/>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连接符 10"/>
          <p:cNvCxnSpPr/>
          <p:nvPr/>
        </p:nvCxnSpPr>
        <p:spPr>
          <a:xfrm>
            <a:off x="2351584" y="1268760"/>
            <a:ext cx="4320480"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816080" y="1669737"/>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01</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13" name="椭圆 12"/>
          <p:cNvSpPr/>
          <p:nvPr/>
        </p:nvSpPr>
        <p:spPr>
          <a:xfrm>
            <a:off x="6321591" y="1988840"/>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5303912" y="6381328"/>
            <a:ext cx="4320480"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5999933" y="3212976"/>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678275" y="4437112"/>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356617" y="5661248"/>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680176" y="1898248"/>
            <a:ext cx="3262432" cy="400110"/>
          </a:xfrm>
          <a:prstGeom prst="rect">
            <a:avLst/>
          </a:prstGeom>
          <a:noFill/>
        </p:spPr>
        <p:txBody>
          <a:bodyPr wrap="none" rtlCol="0">
            <a:spAutoFit/>
          </a:bodyPr>
          <a:lstStyle/>
          <a:p>
            <a:r>
              <a:rPr lang="ja-JP" altLang="en-US" sz="2000" dirty="0">
                <a:solidFill>
                  <a:srgbClr val="131313"/>
                </a:solidFill>
                <a:latin typeface="微软雅黑 Light" panose="020B0502040204020203" pitchFamily="34" charset="-122"/>
                <a:ea typeface="微软雅黑 Light" panose="020B0502040204020203" pitchFamily="34" charset="-122"/>
              </a:rPr>
              <a:t>世界で輝く人材になりたい</a:t>
            </a:r>
            <a:endParaRPr lang="en-US" altLang="zh-CN" sz="2000" dirty="0">
              <a:solidFill>
                <a:srgbClr val="131313"/>
              </a:solidFill>
              <a:latin typeface="微软雅黑 Light" panose="020B0502040204020203" pitchFamily="34" charset="-122"/>
              <a:ea typeface="微软雅黑 Light" panose="020B0502040204020203" pitchFamily="34" charset="-122"/>
            </a:endParaRPr>
          </a:p>
        </p:txBody>
      </p:sp>
      <p:sp>
        <p:nvSpPr>
          <p:cNvPr id="23" name="矩形 22"/>
          <p:cNvSpPr/>
          <p:nvPr/>
        </p:nvSpPr>
        <p:spPr>
          <a:xfrm>
            <a:off x="7680176" y="2298358"/>
            <a:ext cx="3888432" cy="338554"/>
          </a:xfrm>
          <a:prstGeom prst="rect">
            <a:avLst/>
          </a:prstGeom>
        </p:spPr>
        <p:txBody>
          <a:bodyPr wrap="square">
            <a:spAutoFit/>
          </a:bodyPr>
          <a:lstStyle/>
          <a:p>
            <a:r>
              <a:rPr lang="ja-JP" altLang="en-US" sz="1600" dirty="0">
                <a:solidFill>
                  <a:srgbClr val="131313"/>
                </a:solidFill>
                <a:latin typeface="微软雅黑 Light" panose="020B0502040204020203" pitchFamily="34" charset="-122"/>
                <a:ea typeface="微软雅黑 Light" panose="020B0502040204020203" pitchFamily="34" charset="-122"/>
              </a:rPr>
              <a:t>日本にいても、海外にいたとしても。</a:t>
            </a:r>
            <a:endParaRPr lang="en-US" altLang="zh-CN" sz="1600" dirty="0">
              <a:solidFill>
                <a:srgbClr val="131313"/>
              </a:soli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4799856" y="2817085"/>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02</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25" name="文本框 24"/>
          <p:cNvSpPr txBox="1"/>
          <p:nvPr/>
        </p:nvSpPr>
        <p:spPr>
          <a:xfrm>
            <a:off x="1096471" y="3041975"/>
            <a:ext cx="3775393" cy="400110"/>
          </a:xfrm>
          <a:prstGeom prst="rect">
            <a:avLst/>
          </a:prstGeom>
          <a:noFill/>
        </p:spPr>
        <p:txBody>
          <a:bodyPr wrap="none" rtlCol="0">
            <a:spAutoFit/>
          </a:bodyPr>
          <a:lstStyle/>
          <a:p>
            <a:pPr algn="ctr"/>
            <a:r>
              <a:rPr lang="ja-JP" altLang="en-US" sz="2000" dirty="0">
                <a:solidFill>
                  <a:srgbClr val="131313"/>
                </a:solidFill>
                <a:latin typeface="微软雅黑 Light" panose="020B0502040204020203" pitchFamily="34" charset="-122"/>
                <a:ea typeface="微软雅黑 Light" panose="020B0502040204020203" pitchFamily="34" charset="-122"/>
              </a:rPr>
              <a:t>留学したい、世界を旅行したい</a:t>
            </a:r>
            <a:endParaRPr lang="en-US" altLang="zh-CN" sz="2000" dirty="0">
              <a:solidFill>
                <a:srgbClr val="131313"/>
              </a:solidFill>
              <a:latin typeface="微软雅黑 Light" panose="020B0502040204020203" pitchFamily="34" charset="-122"/>
              <a:ea typeface="微软雅黑 Light" panose="020B0502040204020203" pitchFamily="34" charset="-122"/>
            </a:endParaRPr>
          </a:p>
        </p:txBody>
      </p:sp>
      <p:sp>
        <p:nvSpPr>
          <p:cNvPr id="26" name="矩形 25"/>
          <p:cNvSpPr/>
          <p:nvPr/>
        </p:nvSpPr>
        <p:spPr>
          <a:xfrm>
            <a:off x="911424" y="3439837"/>
            <a:ext cx="3888432" cy="338554"/>
          </a:xfrm>
          <a:prstGeom prst="rect">
            <a:avLst/>
          </a:prstGeom>
        </p:spPr>
        <p:txBody>
          <a:bodyPr wrap="square">
            <a:spAutoFit/>
          </a:bodyPr>
          <a:lstStyle/>
          <a:p>
            <a:pPr algn="ctr"/>
            <a:r>
              <a:rPr lang="ja-JP" altLang="en-US" sz="1600" dirty="0">
                <a:solidFill>
                  <a:srgbClr val="131313"/>
                </a:solidFill>
                <a:latin typeface="微软雅黑 Light" panose="020B0502040204020203" pitchFamily="34" charset="-122"/>
                <a:ea typeface="微软雅黑 Light" panose="020B0502040204020203" pitchFamily="34" charset="-122"/>
              </a:rPr>
              <a:t>見知らぬ場所で自分を試したい。</a:t>
            </a:r>
            <a:endParaRPr lang="en-US" altLang="zh-CN" sz="1600" dirty="0">
              <a:solidFill>
                <a:srgbClr val="131313"/>
              </a:solidFill>
              <a:latin typeface="微软雅黑 Light" panose="020B0502040204020203" pitchFamily="34" charset="-122"/>
              <a:ea typeface="微软雅黑 Light" panose="020B0502040204020203" pitchFamily="34" charset="-122"/>
            </a:endParaRPr>
          </a:p>
        </p:txBody>
      </p:sp>
      <p:sp>
        <p:nvSpPr>
          <p:cNvPr id="27" name="文本框 26"/>
          <p:cNvSpPr txBox="1"/>
          <p:nvPr/>
        </p:nvSpPr>
        <p:spPr>
          <a:xfrm>
            <a:off x="6240016" y="4099382"/>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03</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28" name="文本框 27"/>
          <p:cNvSpPr txBox="1"/>
          <p:nvPr/>
        </p:nvSpPr>
        <p:spPr>
          <a:xfrm>
            <a:off x="4223792" y="5229508"/>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04</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29" name="文本框 28"/>
          <p:cNvSpPr txBox="1"/>
          <p:nvPr/>
        </p:nvSpPr>
        <p:spPr>
          <a:xfrm>
            <a:off x="7320136" y="4262455"/>
            <a:ext cx="3262432" cy="400110"/>
          </a:xfrm>
          <a:prstGeom prst="rect">
            <a:avLst/>
          </a:prstGeom>
          <a:noFill/>
        </p:spPr>
        <p:txBody>
          <a:bodyPr wrap="none" rtlCol="0">
            <a:spAutoFit/>
          </a:bodyPr>
          <a:lstStyle/>
          <a:p>
            <a:r>
              <a:rPr lang="ja-JP" altLang="en-US" sz="2000" dirty="0">
                <a:solidFill>
                  <a:srgbClr val="131313"/>
                </a:solidFill>
                <a:latin typeface="微软雅黑 Light" panose="020B0502040204020203" pitchFamily="34" charset="-122"/>
                <a:ea typeface="微软雅黑 Light" panose="020B0502040204020203" pitchFamily="34" charset="-122"/>
              </a:rPr>
              <a:t>日本のことをもっと知ろう</a:t>
            </a:r>
            <a:endParaRPr lang="en-US" altLang="zh-CN" sz="2000" dirty="0">
              <a:solidFill>
                <a:srgbClr val="131313"/>
              </a:solidFill>
              <a:latin typeface="微软雅黑 Light" panose="020B0502040204020203" pitchFamily="34" charset="-122"/>
              <a:ea typeface="微软雅黑 Light" panose="020B0502040204020203" pitchFamily="34" charset="-122"/>
            </a:endParaRPr>
          </a:p>
        </p:txBody>
      </p:sp>
      <p:sp>
        <p:nvSpPr>
          <p:cNvPr id="30" name="矩形 29"/>
          <p:cNvSpPr/>
          <p:nvPr/>
        </p:nvSpPr>
        <p:spPr>
          <a:xfrm>
            <a:off x="7320136" y="4662565"/>
            <a:ext cx="3888432" cy="338554"/>
          </a:xfrm>
          <a:prstGeom prst="rect">
            <a:avLst/>
          </a:prstGeom>
        </p:spPr>
        <p:txBody>
          <a:bodyPr wrap="square">
            <a:spAutoFit/>
          </a:bodyPr>
          <a:lstStyle/>
          <a:p>
            <a:r>
              <a:rPr lang="ja-JP" altLang="en-US" sz="1600" dirty="0">
                <a:solidFill>
                  <a:srgbClr val="131313"/>
                </a:solidFill>
                <a:latin typeface="微软雅黑 Light" panose="020B0502040204020203" pitchFamily="34" charset="-122"/>
                <a:ea typeface="微软雅黑 Light" panose="020B0502040204020203" pitchFamily="34" charset="-122"/>
              </a:rPr>
              <a:t>日本一周旅行がしたい</a:t>
            </a:r>
            <a:endParaRPr lang="en-US" altLang="zh-CN" sz="1600" dirty="0">
              <a:solidFill>
                <a:srgbClr val="131313"/>
              </a:solidFill>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585654" y="5380080"/>
            <a:ext cx="3775394" cy="400110"/>
          </a:xfrm>
          <a:prstGeom prst="rect">
            <a:avLst/>
          </a:prstGeom>
          <a:noFill/>
        </p:spPr>
        <p:txBody>
          <a:bodyPr wrap="none" rtlCol="0">
            <a:spAutoFit/>
          </a:bodyPr>
          <a:lstStyle/>
          <a:p>
            <a:pPr algn="ctr"/>
            <a:r>
              <a:rPr lang="ja-JP" altLang="en-US" sz="2000" dirty="0">
                <a:solidFill>
                  <a:srgbClr val="131313"/>
                </a:solidFill>
                <a:latin typeface="微软雅黑 Light" panose="020B0502040204020203" pitchFamily="34" charset="-122"/>
                <a:ea typeface="微软雅黑 Light" panose="020B0502040204020203" pitchFamily="34" charset="-122"/>
              </a:rPr>
              <a:t>外大から、神戸からはみ出そう</a:t>
            </a:r>
            <a:endParaRPr lang="en-US" altLang="zh-CN" sz="2000" dirty="0">
              <a:solidFill>
                <a:srgbClr val="131313"/>
              </a:solidFill>
              <a:latin typeface="微软雅黑 Light" panose="020B0502040204020203" pitchFamily="34" charset="-122"/>
              <a:ea typeface="微软雅黑 Light" panose="020B0502040204020203" pitchFamily="34" charset="-122"/>
            </a:endParaRPr>
          </a:p>
        </p:txBody>
      </p:sp>
      <p:sp>
        <p:nvSpPr>
          <p:cNvPr id="32" name="矩形 31"/>
          <p:cNvSpPr/>
          <p:nvPr/>
        </p:nvSpPr>
        <p:spPr>
          <a:xfrm>
            <a:off x="419911" y="5780190"/>
            <a:ext cx="3888432" cy="338554"/>
          </a:xfrm>
          <a:prstGeom prst="rect">
            <a:avLst/>
          </a:prstGeom>
        </p:spPr>
        <p:txBody>
          <a:bodyPr wrap="square">
            <a:spAutoFit/>
          </a:bodyPr>
          <a:lstStyle/>
          <a:p>
            <a:pPr algn="ctr"/>
            <a:r>
              <a:rPr lang="ja-JP" altLang="en-US" sz="1600" dirty="0">
                <a:solidFill>
                  <a:srgbClr val="131313"/>
                </a:solidFill>
                <a:latin typeface="微软雅黑 Light" panose="020B0502040204020203" pitchFamily="34" charset="-122"/>
                <a:ea typeface="微软雅黑 Light" panose="020B0502040204020203" pitchFamily="34" charset="-122"/>
              </a:rPr>
              <a:t>この一歩を応援するには？</a:t>
            </a:r>
            <a:endParaRPr lang="en-US" altLang="zh-CN" sz="1600" dirty="0">
              <a:solidFill>
                <a:srgbClr val="131313"/>
              </a:solidFill>
              <a:latin typeface="微软雅黑 Light" panose="020B0502040204020203" pitchFamily="34" charset="-122"/>
              <a:ea typeface="微软雅黑 Light" panose="020B0502040204020203" pitchFamily="34" charset="-122"/>
            </a:endParaRPr>
          </a:p>
        </p:txBody>
      </p:sp>
      <p:sp>
        <p:nvSpPr>
          <p:cNvPr id="33" name="椭圆 32"/>
          <p:cNvSpPr/>
          <p:nvPr/>
        </p:nvSpPr>
        <p:spPr>
          <a:xfrm>
            <a:off x="2266222" y="1197198"/>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585819" y="6319360"/>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31602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42049" y="1073048"/>
            <a:ext cx="4888486" cy="5436000"/>
          </a:xfrm>
          <a:prstGeom prst="rect">
            <a:avLst/>
          </a:prstGeom>
        </p:spPr>
      </p:pic>
      <p:sp>
        <p:nvSpPr>
          <p:cNvPr id="9" name="矩形: 圆角 8"/>
          <p:cNvSpPr/>
          <p:nvPr/>
        </p:nvSpPr>
        <p:spPr>
          <a:xfrm>
            <a:off x="5519936" y="1946364"/>
            <a:ext cx="6009626" cy="914400"/>
          </a:xfrm>
          <a:prstGeom prst="roundRect">
            <a:avLst>
              <a:gd name="adj" fmla="val 50000"/>
            </a:avLst>
          </a:prstGeom>
          <a:solidFill>
            <a:srgbClr val="F17F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5531927" y="3310602"/>
            <a:ext cx="6009626" cy="914400"/>
          </a:xfrm>
          <a:prstGeom prst="roundRect">
            <a:avLst>
              <a:gd name="adj" fmla="val 50000"/>
            </a:avLst>
          </a:prstGeom>
          <a:solidFill>
            <a:srgbClr val="53575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5543918" y="4674840"/>
            <a:ext cx="6009626" cy="914400"/>
          </a:xfrm>
          <a:prstGeom prst="roundRect">
            <a:avLst>
              <a:gd name="adj" fmla="val 50000"/>
            </a:avLst>
          </a:prstGeom>
          <a:solidFill>
            <a:srgbClr val="F17F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飛行機"/>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5691758" y="3412837"/>
            <a:ext cx="808484" cy="808484"/>
          </a:xfrm>
          <a:prstGeom prst="rect">
            <a:avLst/>
          </a:prstGeom>
        </p:spPr>
      </p:pic>
      <p:pic>
        <p:nvPicPr>
          <p:cNvPr id="14" name="图片 13" descr="飛行機"/>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5573496" y="1898848"/>
            <a:ext cx="1005458" cy="1005458"/>
          </a:xfrm>
          <a:prstGeom prst="rect">
            <a:avLst/>
          </a:prstGeom>
        </p:spPr>
      </p:pic>
      <p:pic>
        <p:nvPicPr>
          <p:cNvPr id="15" name="图片 14" descr="飛行機"/>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5733264" y="4758243"/>
            <a:ext cx="754499" cy="754499"/>
          </a:xfrm>
          <a:prstGeom prst="rect">
            <a:avLst/>
          </a:prstGeom>
        </p:spPr>
      </p:pic>
      <p:sp>
        <p:nvSpPr>
          <p:cNvPr id="16" name="矩形 15"/>
          <p:cNvSpPr/>
          <p:nvPr/>
        </p:nvSpPr>
        <p:spPr>
          <a:xfrm>
            <a:off x="6578954" y="2267580"/>
            <a:ext cx="4950608" cy="369332"/>
          </a:xfrm>
          <a:prstGeom prst="rect">
            <a:avLst/>
          </a:prstGeom>
        </p:spPr>
        <p:txBody>
          <a:bodyPr wrap="square">
            <a:spAutoFit/>
          </a:bodyPr>
          <a:lstStyle/>
          <a:p>
            <a:r>
              <a:rPr lang="ja-JP" altLang="en-US" dirty="0">
                <a:solidFill>
                  <a:schemeClr val="bg1"/>
                </a:solidFill>
                <a:latin typeface="等线" panose="02010600030101010101" pitchFamily="2" charset="-122"/>
                <a:ea typeface="等线" panose="02010600030101010101" pitchFamily="2" charset="-122"/>
              </a:rPr>
              <a:t>近畿周辺はやっぱり多い</a:t>
            </a:r>
            <a:endParaRPr lang="zh-CN" altLang="en-US" dirty="0">
              <a:solidFill>
                <a:schemeClr val="bg1"/>
              </a:solidFill>
            </a:endParaRPr>
          </a:p>
        </p:txBody>
      </p:sp>
      <p:sp>
        <p:nvSpPr>
          <p:cNvPr id="17" name="矩形 16"/>
          <p:cNvSpPr/>
          <p:nvPr/>
        </p:nvSpPr>
        <p:spPr>
          <a:xfrm>
            <a:off x="6633019" y="3467883"/>
            <a:ext cx="4950608" cy="646331"/>
          </a:xfrm>
          <a:prstGeom prst="rect">
            <a:avLst/>
          </a:prstGeom>
        </p:spPr>
        <p:txBody>
          <a:bodyPr wrap="square">
            <a:spAutoFit/>
          </a:bodyPr>
          <a:lstStyle/>
          <a:p>
            <a:r>
              <a:rPr lang="ja-JP" altLang="en-US" dirty="0">
                <a:solidFill>
                  <a:schemeClr val="bg1"/>
                </a:solidFill>
                <a:latin typeface="等线" panose="02010600030101010101" pitchFamily="2" charset="-122"/>
                <a:ea typeface="等线" panose="02010600030101010101" pitchFamily="2" charset="-122"/>
              </a:rPr>
              <a:t>小さな規模の大学の割には様々な県から外大に来ている人がいる。</a:t>
            </a:r>
            <a:endParaRPr lang="zh-CN" altLang="en-US" dirty="0">
              <a:solidFill>
                <a:schemeClr val="bg1"/>
              </a:solidFill>
            </a:endParaRPr>
          </a:p>
        </p:txBody>
      </p:sp>
      <p:sp>
        <p:nvSpPr>
          <p:cNvPr id="18" name="矩形 17"/>
          <p:cNvSpPr/>
          <p:nvPr/>
        </p:nvSpPr>
        <p:spPr>
          <a:xfrm>
            <a:off x="6479189" y="4696949"/>
            <a:ext cx="4950608" cy="923330"/>
          </a:xfrm>
          <a:prstGeom prst="rect">
            <a:avLst/>
          </a:prstGeom>
        </p:spPr>
        <p:txBody>
          <a:bodyPr wrap="square">
            <a:spAutoFit/>
          </a:bodyPr>
          <a:lstStyle/>
          <a:p>
            <a:r>
              <a:rPr lang="ja-JP" altLang="en-US" dirty="0">
                <a:solidFill>
                  <a:schemeClr val="bg1"/>
                </a:solidFill>
                <a:latin typeface="等线" panose="02010600030101010101" pitchFamily="2" charset="-122"/>
                <a:ea typeface="等线" panose="02010600030101010101" pitchFamily="2" charset="-122"/>
              </a:rPr>
              <a:t>旅行したことがある場所も含めたら、外大生は</a:t>
            </a:r>
            <a:r>
              <a:rPr lang="en-US" altLang="ja-JP" dirty="0">
                <a:solidFill>
                  <a:schemeClr val="bg1"/>
                </a:solidFill>
                <a:latin typeface="等线" panose="02010600030101010101" pitchFamily="2" charset="-122"/>
                <a:ea typeface="等线" panose="02010600030101010101" pitchFamily="2" charset="-122"/>
              </a:rPr>
              <a:t>47</a:t>
            </a:r>
            <a:r>
              <a:rPr lang="ja-JP" altLang="en-US" dirty="0">
                <a:solidFill>
                  <a:schemeClr val="bg1"/>
                </a:solidFill>
                <a:latin typeface="等线" panose="02010600030101010101" pitchFamily="2" charset="-122"/>
                <a:ea typeface="等线" panose="02010600030101010101" pitchFamily="2" charset="-122"/>
              </a:rPr>
              <a:t>都道府県すべてについて知ることができるのではないか</a:t>
            </a:r>
            <a:endParaRPr lang="zh-CN" altLang="en-US" dirty="0">
              <a:solidFill>
                <a:schemeClr val="bg1"/>
              </a:solidFill>
            </a:endParaRPr>
          </a:p>
        </p:txBody>
      </p:sp>
      <p:sp>
        <p:nvSpPr>
          <p:cNvPr id="19" name="文本框 18"/>
          <p:cNvSpPr txBox="1"/>
          <p:nvPr/>
        </p:nvSpPr>
        <p:spPr>
          <a:xfrm>
            <a:off x="4735660" y="231031"/>
            <a:ext cx="2954655" cy="461665"/>
          </a:xfrm>
          <a:prstGeom prst="rect">
            <a:avLst/>
          </a:prstGeom>
          <a:noFill/>
        </p:spPr>
        <p:txBody>
          <a:bodyPr wrap="none" rtlCol="0">
            <a:spAutoFit/>
          </a:bodyPr>
          <a:lstStyle/>
          <a:p>
            <a:r>
              <a:rPr lang="ja-JP" altLang="en-US" sz="2400" dirty="0">
                <a:solidFill>
                  <a:srgbClr val="F17F42"/>
                </a:solidFill>
                <a:latin typeface="Arial" panose="020B0604020202020204" pitchFamily="34" charset="0"/>
                <a:ea typeface="微软雅黑 Light" panose="020B0502040204020203" pitchFamily="34" charset="-122"/>
                <a:cs typeface="Arial" panose="020B0604020202020204" pitchFamily="34" charset="0"/>
              </a:rPr>
              <a:t>外大生の出身分布図</a:t>
            </a:r>
            <a:endParaRPr lang="en-US" altLang="zh-CN" sz="2400" dirty="0">
              <a:solidFill>
                <a:srgbClr val="F17F42"/>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0" name="矩形 19"/>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0874354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AD1EF9C4-1F72-48FC-B4DD-BBAD1D3D5688}"/>
              </a:ext>
            </a:extLst>
          </p:cNvPr>
          <p:cNvGrpSpPr/>
          <p:nvPr/>
        </p:nvGrpSpPr>
        <p:grpSpPr>
          <a:xfrm>
            <a:off x="0" y="0"/>
            <a:ext cx="12192000" cy="6858000"/>
            <a:chOff x="0" y="0"/>
            <a:chExt cx="12192000" cy="6858000"/>
          </a:xfrm>
        </p:grpSpPr>
        <p:pic>
          <p:nvPicPr>
            <p:cNvPr id="16" name="图片 3">
              <a:extLst>
                <a:ext uri="{FF2B5EF4-FFF2-40B4-BE49-F238E27FC236}">
                  <a16:creationId xmlns:a16="http://schemas.microsoft.com/office/drawing/2014/main" id="{B0710954-8897-462C-9D56-1E932A8D87DB}"/>
                </a:ext>
              </a:extLst>
            </p:cNvPr>
            <p:cNvPicPr>
              <a:picLocks noChangeAspect="1"/>
            </p:cNvPicPr>
            <p:nvPr/>
          </p:nvPicPr>
          <p:blipFill rotWithShape="1">
            <a:blip r:embed="rId2">
              <a:extLst>
                <a:ext uri="{28A0092B-C50C-407E-A947-70E740481C1C}">
                  <a14:useLocalDpi xmlns:a14="http://schemas.microsoft.com/office/drawing/2010/main" val="0"/>
                </a:ext>
              </a:extLst>
            </a:blip>
            <a:srcRect t="7829" b="7829"/>
            <a:stretch/>
          </p:blipFill>
          <p:spPr>
            <a:xfrm>
              <a:off x="0" y="0"/>
              <a:ext cx="12192000" cy="6858000"/>
            </a:xfrm>
            <a:prstGeom prst="rect">
              <a:avLst/>
            </a:prstGeom>
          </p:spPr>
        </p:pic>
        <p:sp>
          <p:nvSpPr>
            <p:cNvPr id="17" name="矩形 4">
              <a:extLst>
                <a:ext uri="{FF2B5EF4-FFF2-40B4-BE49-F238E27FC236}">
                  <a16:creationId xmlns:a16="http://schemas.microsoft.com/office/drawing/2014/main" id="{88A16D8C-F8C1-4FA1-8E25-4AD24D3765F0}"/>
                </a:ext>
              </a:extLst>
            </p:cNvPr>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559496" y="4561798"/>
            <a:ext cx="9073008" cy="830997"/>
          </a:xfrm>
          <a:prstGeom prst="rect">
            <a:avLst/>
          </a:prstGeom>
        </p:spPr>
        <p:txBody>
          <a:bodyPr wrap="square">
            <a:spAutoFit/>
          </a:bodyPr>
          <a:lstStyle/>
          <a:p>
            <a:pPr algn="ctr"/>
            <a:r>
              <a:rPr lang="en-US" altLang="zh-CN" sz="1600" b="1" dirty="0">
                <a:solidFill>
                  <a:srgbClr val="131313"/>
                </a:solidFill>
                <a:latin typeface="等线" panose="02010600030101010101" pitchFamily="2" charset="-122"/>
                <a:ea typeface="等线" panose="02010600030101010101" pitchFamily="2" charset="-122"/>
              </a:rPr>
              <a:t>#</a:t>
            </a:r>
            <a:r>
              <a:rPr lang="ja-JP" altLang="en-US" sz="1600" b="1" dirty="0">
                <a:solidFill>
                  <a:srgbClr val="131313"/>
                </a:solidFill>
                <a:latin typeface="等线" panose="02010600030101010101" pitchFamily="2" charset="-122"/>
                <a:ea typeface="等线" panose="02010600030101010101" pitchFamily="2" charset="-122"/>
              </a:rPr>
              <a:t>はみだせ外大</a:t>
            </a:r>
            <a:r>
              <a:rPr lang="ja-JP" altLang="en-US" sz="1600" dirty="0">
                <a:solidFill>
                  <a:srgbClr val="131313"/>
                </a:solidFill>
                <a:latin typeface="等线" panose="02010600030101010101" pitchFamily="2" charset="-122"/>
                <a:ea typeface="等线" panose="02010600030101010101" pitchFamily="2" charset="-122"/>
              </a:rPr>
              <a:t>を合言葉に、外大生の地元や旅行先をインスタグラムやブログに書いてもらうことで、旅行先や旅程を組む時の参考にしてほしい！</a:t>
            </a:r>
            <a:endParaRPr lang="en-US" altLang="ja-JP" sz="1600" dirty="0">
              <a:solidFill>
                <a:srgbClr val="131313"/>
              </a:solidFill>
              <a:latin typeface="等线" panose="02010600030101010101" pitchFamily="2" charset="-122"/>
              <a:ea typeface="等线" panose="02010600030101010101" pitchFamily="2" charset="-122"/>
            </a:endParaRPr>
          </a:p>
          <a:p>
            <a:pPr algn="ctr"/>
            <a:r>
              <a:rPr lang="ja-JP" altLang="en-US" sz="1600" dirty="0">
                <a:solidFill>
                  <a:srgbClr val="131313"/>
                </a:solidFill>
                <a:latin typeface="等线" panose="02010600030101010101" pitchFamily="2" charset="-122"/>
                <a:ea typeface="等线" panose="02010600030101010101" pitchFamily="2" charset="-122"/>
              </a:rPr>
              <a:t>同じ年代の集まりだからこそ、参考になる情報が集まるのでは？？？</a:t>
            </a:r>
            <a:endParaRPr lang="en-US" altLang="zh-CN" sz="1600" dirty="0">
              <a:solidFill>
                <a:srgbClr val="131313"/>
              </a:solidFill>
              <a:latin typeface="等线" panose="02010600030101010101" pitchFamily="2" charset="-122"/>
              <a:ea typeface="等线" panose="02010600030101010101" pitchFamily="2" charset="-122"/>
            </a:endParaRPr>
          </a:p>
        </p:txBody>
      </p:sp>
      <p:sp>
        <p:nvSpPr>
          <p:cNvPr id="9" name="文本框 8"/>
          <p:cNvSpPr txBox="1"/>
          <p:nvPr/>
        </p:nvSpPr>
        <p:spPr>
          <a:xfrm>
            <a:off x="5027007" y="231031"/>
            <a:ext cx="2221121" cy="461665"/>
          </a:xfrm>
          <a:prstGeom prst="rect">
            <a:avLst/>
          </a:prstGeom>
          <a:noFill/>
        </p:spPr>
        <p:txBody>
          <a:bodyPr wrap="none" rtlCol="0">
            <a:spAutoFit/>
          </a:bodyPr>
          <a:lstStyle/>
          <a:p>
            <a:r>
              <a:rPr lang="en-US" altLang="zh-CN" sz="2400" dirty="0" err="1">
                <a:solidFill>
                  <a:srgbClr val="F17F42"/>
                </a:solidFill>
                <a:latin typeface="Arial" panose="020B0604020202020204" pitchFamily="34" charset="0"/>
                <a:ea typeface="微软雅黑 Light" panose="020B0502040204020203" pitchFamily="34" charset="-122"/>
                <a:cs typeface="Arial" panose="020B0604020202020204" pitchFamily="34" charset="0"/>
              </a:rPr>
              <a:t>Kcufs</a:t>
            </a:r>
            <a:r>
              <a:rPr lang="en-US" altLang="zh-CN" sz="2400" dirty="0">
                <a:solidFill>
                  <a:srgbClr val="F17F42"/>
                </a:solidFill>
                <a:latin typeface="Arial" panose="020B0604020202020204" pitchFamily="34" charset="0"/>
                <a:ea typeface="微软雅黑 Light" panose="020B0502040204020203" pitchFamily="34" charset="-122"/>
                <a:cs typeface="Arial" panose="020B0604020202020204" pitchFamily="34" charset="0"/>
              </a:rPr>
              <a:t> </a:t>
            </a:r>
            <a:r>
              <a:rPr lang="en-US" altLang="zh-CN" sz="2400" dirty="0" err="1">
                <a:solidFill>
                  <a:srgbClr val="F17F42"/>
                </a:solidFill>
                <a:latin typeface="Arial" panose="020B0604020202020204" pitchFamily="34" charset="0"/>
                <a:ea typeface="微软雅黑 Light" panose="020B0502040204020203" pitchFamily="34" charset="-122"/>
                <a:cs typeface="Arial" panose="020B0604020202020204" pitchFamily="34" charset="0"/>
              </a:rPr>
              <a:t>Travelog</a:t>
            </a:r>
            <a:endParaRPr lang="en-US" altLang="zh-CN" sz="2400" dirty="0">
              <a:solidFill>
                <a:srgbClr val="F17F42"/>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10" name="矩形 9"/>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グループ化 3">
            <a:extLst>
              <a:ext uri="{FF2B5EF4-FFF2-40B4-BE49-F238E27FC236}">
                <a16:creationId xmlns:a16="http://schemas.microsoft.com/office/drawing/2014/main" id="{999981AB-34DF-4F0B-8B16-55774FB7E23C}"/>
              </a:ext>
            </a:extLst>
          </p:cNvPr>
          <p:cNvGrpSpPr/>
          <p:nvPr/>
        </p:nvGrpSpPr>
        <p:grpSpPr>
          <a:xfrm>
            <a:off x="4367808" y="1121999"/>
            <a:ext cx="3316274" cy="3316274"/>
            <a:chOff x="6888088" y="1986887"/>
            <a:chExt cx="3316274" cy="3316274"/>
          </a:xfrm>
        </p:grpSpPr>
        <p:sp>
          <p:nvSpPr>
            <p:cNvPr id="11" name="椭圆 9">
              <a:extLst>
                <a:ext uri="{FF2B5EF4-FFF2-40B4-BE49-F238E27FC236}">
                  <a16:creationId xmlns:a16="http://schemas.microsoft.com/office/drawing/2014/main" id="{11C48F74-FDD5-4D89-8BB1-3E2F4C9A8880}"/>
                </a:ext>
              </a:extLst>
            </p:cNvPr>
            <p:cNvSpPr/>
            <p:nvPr/>
          </p:nvSpPr>
          <p:spPr>
            <a:xfrm>
              <a:off x="6888088" y="1986887"/>
              <a:ext cx="3316274" cy="3316274"/>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8">
              <a:extLst>
                <a:ext uri="{FF2B5EF4-FFF2-40B4-BE49-F238E27FC236}">
                  <a16:creationId xmlns:a16="http://schemas.microsoft.com/office/drawing/2014/main" id="{63DA9C2C-B76E-4AD5-84AF-5D761BAF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945" y="2190019"/>
              <a:ext cx="1561981" cy="1561981"/>
            </a:xfrm>
            <a:prstGeom prst="rect">
              <a:avLst/>
            </a:prstGeom>
          </p:spPr>
        </p:pic>
        <p:sp>
          <p:nvSpPr>
            <p:cNvPr id="13" name="矩形 19">
              <a:extLst>
                <a:ext uri="{FF2B5EF4-FFF2-40B4-BE49-F238E27FC236}">
                  <a16:creationId xmlns:a16="http://schemas.microsoft.com/office/drawing/2014/main" id="{43DDD782-AF8A-4218-8CDC-DB1AA0EAEC6A}"/>
                </a:ext>
              </a:extLst>
            </p:cNvPr>
            <p:cNvSpPr/>
            <p:nvPr/>
          </p:nvSpPr>
          <p:spPr>
            <a:xfrm>
              <a:off x="7788116" y="3677085"/>
              <a:ext cx="1548244" cy="369332"/>
            </a:xfrm>
            <a:prstGeom prst="rect">
              <a:avLst/>
            </a:prstGeom>
          </p:spPr>
          <p:txBody>
            <a:bodyPr wrap="none">
              <a:spAutoFit/>
            </a:bodyPr>
            <a:lstStyle/>
            <a:p>
              <a:r>
                <a:rPr lang="en-US" altLang="zh-CN" dirty="0" err="1"/>
                <a:t>Kcufs</a:t>
              </a:r>
              <a:r>
                <a:rPr lang="en-US" altLang="zh-CN" dirty="0"/>
                <a:t> </a:t>
              </a:r>
              <a:r>
                <a:rPr lang="en-US" altLang="zh-CN" dirty="0" err="1"/>
                <a:t>TraveloG</a:t>
              </a:r>
              <a:endParaRPr lang="zh-CN" altLang="en-US" dirty="0"/>
            </a:p>
          </p:txBody>
        </p:sp>
        <p:sp>
          <p:nvSpPr>
            <p:cNvPr id="15" name="矩形 20">
              <a:extLst>
                <a:ext uri="{FF2B5EF4-FFF2-40B4-BE49-F238E27FC236}">
                  <a16:creationId xmlns:a16="http://schemas.microsoft.com/office/drawing/2014/main" id="{DDFB54B9-8E35-450E-B3CF-A6518B35838A}"/>
                </a:ext>
              </a:extLst>
            </p:cNvPr>
            <p:cNvSpPr/>
            <p:nvPr/>
          </p:nvSpPr>
          <p:spPr>
            <a:xfrm>
              <a:off x="7320136" y="4077072"/>
              <a:ext cx="2528091" cy="584775"/>
            </a:xfrm>
            <a:prstGeom prst="rect">
              <a:avLst/>
            </a:prstGeom>
          </p:spPr>
          <p:txBody>
            <a:bodyPr wrap="square">
              <a:spAutoFit/>
            </a:bodyPr>
            <a:lstStyle/>
            <a:p>
              <a:pPr algn="ctr"/>
              <a:r>
                <a:rPr lang="es-ES_tradnl" altLang="ja-JP" sz="1600" dirty="0">
                  <a:hlinkClick r:id="rId4"/>
                </a:rPr>
                <a:t>INSTAGRAM | </a:t>
              </a:r>
              <a:r>
                <a:rPr lang="es-ES_tradnl" altLang="ja-JP" sz="1600" dirty="0" err="1">
                  <a:hlinkClick r:id="rId4"/>
                </a:rPr>
                <a:t>My</a:t>
              </a:r>
              <a:r>
                <a:rPr lang="es-ES_tradnl" altLang="ja-JP" sz="1600" dirty="0">
                  <a:hlinkClick r:id="rId4"/>
                </a:rPr>
                <a:t> Site (wixsite.com)</a:t>
              </a:r>
              <a:endParaRPr lang="zh-CN" altLang="en-US" sz="1600" dirty="0">
                <a:solidFill>
                  <a:schemeClr val="bg1"/>
                </a:solidFill>
              </a:endParaRPr>
            </a:p>
          </p:txBody>
        </p:sp>
      </p:grpSp>
    </p:spTree>
    <p:extLst>
      <p:ext uri="{BB962C8B-B14F-4D97-AF65-F5344CB8AC3E}">
        <p14:creationId xmlns:p14="http://schemas.microsoft.com/office/powerpoint/2010/main" val="37768718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501008"/>
            <a:ext cx="12192000" cy="3356992"/>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7041296" y="1944216"/>
            <a:ext cx="3720960" cy="2780928"/>
          </a:xfrm>
          <a:prstGeom prst="rect">
            <a:avLst/>
          </a:prstGeom>
        </p:spPr>
      </p:pic>
      <p:sp>
        <p:nvSpPr>
          <p:cNvPr id="8" name="矩形 7"/>
          <p:cNvSpPr/>
          <p:nvPr/>
        </p:nvSpPr>
        <p:spPr>
          <a:xfrm>
            <a:off x="537017" y="1658101"/>
            <a:ext cx="6032421" cy="461665"/>
          </a:xfrm>
          <a:prstGeom prst="rect">
            <a:avLst/>
          </a:prstGeom>
        </p:spPr>
        <p:txBody>
          <a:bodyPr wrap="none">
            <a:spAutoFit/>
          </a:bodyPr>
          <a:lstStyle/>
          <a:p>
            <a:r>
              <a:rPr lang="ja-JP" altLang="en-US" sz="2400" dirty="0">
                <a:solidFill>
                  <a:srgbClr val="131313"/>
                </a:solidFill>
                <a:latin typeface="Arial" panose="020B0604020202020204" pitchFamily="34" charset="0"/>
                <a:ea typeface="微软雅黑 Light" panose="020B0502040204020203" pitchFamily="34" charset="-122"/>
                <a:cs typeface="Arial" panose="020B0604020202020204" pitchFamily="34" charset="0"/>
              </a:rPr>
              <a:t>どうやってこのサイトを知ってもらう？？</a:t>
            </a:r>
            <a:endParaRPr lang="zh-CN" altLang="en-US" sz="2400" dirty="0"/>
          </a:p>
        </p:txBody>
      </p:sp>
      <p:sp>
        <p:nvSpPr>
          <p:cNvPr id="9" name="矩形 8"/>
          <p:cNvSpPr/>
          <p:nvPr/>
        </p:nvSpPr>
        <p:spPr>
          <a:xfrm>
            <a:off x="537016" y="2207766"/>
            <a:ext cx="5558984" cy="1077218"/>
          </a:xfrm>
          <a:prstGeom prst="rect">
            <a:avLst/>
          </a:prstGeom>
        </p:spPr>
        <p:txBody>
          <a:bodyPr wrap="square">
            <a:spAutoFit/>
          </a:bodyPr>
          <a:lstStyle/>
          <a:p>
            <a:r>
              <a:rPr lang="ja-JP" altLang="en-US" sz="1600" dirty="0"/>
              <a:t>このサイトが盛り上がるには、</a:t>
            </a:r>
            <a:endParaRPr lang="en-US" altLang="ja-JP" sz="1600" dirty="0"/>
          </a:p>
          <a:p>
            <a:r>
              <a:rPr lang="ja-JP" altLang="en-US" sz="1600" dirty="0"/>
              <a:t>できるだけ多くの人にインスタの投稿に＃はみだせ外大をつけてもらえるか、</a:t>
            </a:r>
            <a:endParaRPr lang="en-US" altLang="ja-JP" sz="1600" dirty="0"/>
          </a:p>
          <a:p>
            <a:r>
              <a:rPr lang="ja-JP" altLang="en-US" sz="1600" dirty="0"/>
              <a:t>できるだけ多くの人にサイトでブログを書いてもらえるか。</a:t>
            </a:r>
            <a:endParaRPr lang="zh-CN" altLang="en-US" sz="1600" dirty="0"/>
          </a:p>
        </p:txBody>
      </p:sp>
      <p:sp>
        <p:nvSpPr>
          <p:cNvPr id="12" name="文本框 11"/>
          <p:cNvSpPr txBox="1"/>
          <p:nvPr/>
        </p:nvSpPr>
        <p:spPr>
          <a:xfrm>
            <a:off x="839416" y="5178781"/>
            <a:ext cx="1620957" cy="338554"/>
          </a:xfrm>
          <a:prstGeom prst="rect">
            <a:avLst/>
          </a:prstGeom>
          <a:noFill/>
        </p:spPr>
        <p:txBody>
          <a:bodyPr wrap="none" rtlCol="0">
            <a:spAutoFit/>
          </a:bodyPr>
          <a:lstStyle/>
          <a:p>
            <a:r>
              <a:rPr lang="ja-JP" altLang="en-US" sz="1600" dirty="0">
                <a:solidFill>
                  <a:schemeClr val="bg1"/>
                </a:solidFill>
                <a:latin typeface="Arial" panose="020B0604020202020204" pitchFamily="34" charset="0"/>
                <a:ea typeface="等线" panose="02010600030101010101" pitchFamily="2" charset="-122"/>
                <a:cs typeface="Arial" panose="020B0604020202020204" pitchFamily="34" charset="0"/>
              </a:rPr>
              <a:t>ポスターの掲示</a:t>
            </a:r>
            <a:endPar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endParaRPr>
          </a:p>
        </p:txBody>
      </p:sp>
      <p:sp>
        <p:nvSpPr>
          <p:cNvPr id="13" name="矩形 12"/>
          <p:cNvSpPr/>
          <p:nvPr/>
        </p:nvSpPr>
        <p:spPr>
          <a:xfrm>
            <a:off x="839417" y="5571340"/>
            <a:ext cx="2520279" cy="738664"/>
          </a:xfrm>
          <a:prstGeom prst="rect">
            <a:avLst/>
          </a:prstGeom>
        </p:spPr>
        <p:txBody>
          <a:bodyPr wrap="square">
            <a:spAutoFit/>
          </a:bodyPr>
          <a:lstStyle/>
          <a:p>
            <a:r>
              <a:rPr lang="ja-JP" altLang="en-US" sz="1400" dirty="0">
                <a:solidFill>
                  <a:schemeClr val="bg1">
                    <a:lumMod val="95000"/>
                  </a:schemeClr>
                </a:solidFill>
                <a:latin typeface="等线" panose="02010600030101010101" pitchFamily="2" charset="-122"/>
                <a:ea typeface="等线" panose="02010600030101010101" pitchFamily="2" charset="-122"/>
              </a:rPr>
              <a:t>外大内のいたる場所に、</a:t>
            </a:r>
            <a:endParaRPr lang="en-US" altLang="ja-JP" sz="1400" dirty="0">
              <a:solidFill>
                <a:schemeClr val="bg1">
                  <a:lumMod val="95000"/>
                </a:schemeClr>
              </a:solidFill>
              <a:latin typeface="等线" panose="02010600030101010101" pitchFamily="2" charset="-122"/>
              <a:ea typeface="等线" panose="02010600030101010101" pitchFamily="2" charset="-122"/>
            </a:endParaRPr>
          </a:p>
          <a:p>
            <a:r>
              <a:rPr lang="ja-JP" altLang="en-US" sz="1400" dirty="0">
                <a:solidFill>
                  <a:schemeClr val="bg1">
                    <a:lumMod val="95000"/>
                  </a:schemeClr>
                </a:solidFill>
                <a:latin typeface="等线" panose="02010600030101010101" pitchFamily="2" charset="-122"/>
                <a:ea typeface="等线" panose="02010600030101010101" pitchFamily="2" charset="-122"/>
              </a:rPr>
              <a:t>ポスターを制作して</a:t>
            </a:r>
            <a:endParaRPr lang="en-US" altLang="ja-JP" sz="1400" dirty="0">
              <a:solidFill>
                <a:schemeClr val="bg1">
                  <a:lumMod val="95000"/>
                </a:schemeClr>
              </a:solidFill>
              <a:latin typeface="等线" panose="02010600030101010101" pitchFamily="2" charset="-122"/>
              <a:ea typeface="等线" panose="02010600030101010101" pitchFamily="2" charset="-122"/>
            </a:endParaRPr>
          </a:p>
          <a:p>
            <a:r>
              <a:rPr lang="ja-JP" altLang="en-US" sz="1400" dirty="0">
                <a:solidFill>
                  <a:schemeClr val="bg1">
                    <a:lumMod val="95000"/>
                  </a:schemeClr>
                </a:solidFill>
                <a:latin typeface="等线" panose="02010600030101010101" pitchFamily="2" charset="-122"/>
                <a:ea typeface="等线" panose="02010600030101010101" pitchFamily="2" charset="-122"/>
              </a:rPr>
              <a:t>貼ってもらう</a:t>
            </a:r>
            <a:endParaRPr lang="zh-CN" altLang="en-US" sz="1400" dirty="0">
              <a:solidFill>
                <a:schemeClr val="bg1">
                  <a:lumMod val="95000"/>
                </a:schemeClr>
              </a:solidFill>
            </a:endParaRPr>
          </a:p>
        </p:txBody>
      </p:sp>
      <p:sp>
        <p:nvSpPr>
          <p:cNvPr id="14" name="文本框 13"/>
          <p:cNvSpPr txBox="1"/>
          <p:nvPr/>
        </p:nvSpPr>
        <p:spPr>
          <a:xfrm>
            <a:off x="3863752" y="5158481"/>
            <a:ext cx="142539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SNS</a:t>
            </a:r>
            <a:r>
              <a:rPr lang="ja-JP" altLang="en-US" sz="1600" dirty="0">
                <a:solidFill>
                  <a:schemeClr val="bg1"/>
                </a:solidFill>
                <a:latin typeface="Arial" panose="020B0604020202020204" pitchFamily="34" charset="0"/>
                <a:ea typeface="等线" panose="02010600030101010101" pitchFamily="2" charset="-122"/>
                <a:cs typeface="Arial" panose="020B0604020202020204" pitchFamily="34" charset="0"/>
              </a:rPr>
              <a:t>での拡散</a:t>
            </a:r>
            <a:endPar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endParaRPr>
          </a:p>
        </p:txBody>
      </p:sp>
      <p:sp>
        <p:nvSpPr>
          <p:cNvPr id="15" name="矩形 14"/>
          <p:cNvSpPr/>
          <p:nvPr/>
        </p:nvSpPr>
        <p:spPr>
          <a:xfrm>
            <a:off x="3863753" y="5551040"/>
            <a:ext cx="2520279" cy="523220"/>
          </a:xfrm>
          <a:prstGeom prst="rect">
            <a:avLst/>
          </a:prstGeom>
        </p:spPr>
        <p:txBody>
          <a:bodyPr wrap="square">
            <a:spAutoFit/>
          </a:bodyPr>
          <a:lstStyle/>
          <a:p>
            <a:r>
              <a:rPr lang="ja-JP" altLang="en-US" sz="1400" dirty="0">
                <a:solidFill>
                  <a:schemeClr val="bg1">
                    <a:lumMod val="95000"/>
                  </a:schemeClr>
                </a:solidFill>
                <a:latin typeface="等线" panose="02010600030101010101" pitchFamily="2" charset="-122"/>
                <a:ea typeface="等线" panose="02010600030101010101" pitchFamily="2" charset="-122"/>
              </a:rPr>
              <a:t>外大に関係するアカウントで</a:t>
            </a:r>
            <a:endParaRPr lang="en-US" altLang="ja-JP" sz="1400" dirty="0">
              <a:solidFill>
                <a:schemeClr val="bg1">
                  <a:lumMod val="95000"/>
                </a:schemeClr>
              </a:solidFill>
              <a:latin typeface="等线" panose="02010600030101010101" pitchFamily="2" charset="-122"/>
              <a:ea typeface="等线" panose="02010600030101010101" pitchFamily="2" charset="-122"/>
            </a:endParaRPr>
          </a:p>
          <a:p>
            <a:r>
              <a:rPr lang="ja-JP" altLang="en-US" sz="1400" dirty="0">
                <a:solidFill>
                  <a:schemeClr val="bg1">
                    <a:lumMod val="95000"/>
                  </a:schemeClr>
                </a:solidFill>
                <a:latin typeface="等线" panose="02010600030101010101" pitchFamily="2" charset="-122"/>
                <a:ea typeface="等线" panose="02010600030101010101" pitchFamily="2" charset="-122"/>
              </a:rPr>
              <a:t>この取り組みを広めてもらう</a:t>
            </a:r>
            <a:endParaRPr lang="zh-CN" altLang="en-US" sz="1400" dirty="0">
              <a:solidFill>
                <a:schemeClr val="bg1">
                  <a:lumMod val="95000"/>
                </a:schemeClr>
              </a:solidFill>
            </a:endParaRPr>
          </a:p>
        </p:txBody>
      </p:sp>
      <p:grpSp>
        <p:nvGrpSpPr>
          <p:cNvPr id="2" name="组合 1"/>
          <p:cNvGrpSpPr/>
          <p:nvPr/>
        </p:nvGrpSpPr>
        <p:grpSpPr>
          <a:xfrm>
            <a:off x="839416" y="4029244"/>
            <a:ext cx="959855" cy="959855"/>
            <a:chOff x="839416" y="4029244"/>
            <a:chExt cx="959855" cy="959855"/>
          </a:xfrm>
        </p:grpSpPr>
        <p:sp>
          <p:nvSpPr>
            <p:cNvPr id="10" name="椭圆 9"/>
            <p:cNvSpPr/>
            <p:nvPr/>
          </p:nvSpPr>
          <p:spPr>
            <a:xfrm>
              <a:off x="839416" y="4029244"/>
              <a:ext cx="959855" cy="959855"/>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991" y="4110033"/>
              <a:ext cx="746733" cy="746733"/>
            </a:xfrm>
            <a:prstGeom prst="rect">
              <a:avLst/>
            </a:prstGeom>
            <a:ln>
              <a:noFill/>
            </a:ln>
          </p:spPr>
        </p:pic>
      </p:grpSp>
      <p:grpSp>
        <p:nvGrpSpPr>
          <p:cNvPr id="3" name="组合 2"/>
          <p:cNvGrpSpPr/>
          <p:nvPr/>
        </p:nvGrpSpPr>
        <p:grpSpPr>
          <a:xfrm>
            <a:off x="3863752" y="4053321"/>
            <a:ext cx="959855" cy="959855"/>
            <a:chOff x="3863752" y="4053321"/>
            <a:chExt cx="959855" cy="959855"/>
          </a:xfrm>
        </p:grpSpPr>
        <p:sp>
          <p:nvSpPr>
            <p:cNvPr id="11" name="椭圆 10"/>
            <p:cNvSpPr/>
            <p:nvPr/>
          </p:nvSpPr>
          <p:spPr>
            <a:xfrm>
              <a:off x="3863752" y="4053321"/>
              <a:ext cx="959855" cy="959855"/>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841" y="4205942"/>
              <a:ext cx="680399" cy="680399"/>
            </a:xfrm>
            <a:prstGeom prst="rect">
              <a:avLst/>
            </a:prstGeom>
            <a:ln>
              <a:noFill/>
            </a:ln>
          </p:spPr>
        </p:pic>
      </p:grpSp>
      <p:sp>
        <p:nvSpPr>
          <p:cNvPr id="18" name="等腰三角形 17"/>
          <p:cNvSpPr/>
          <p:nvPr/>
        </p:nvSpPr>
        <p:spPr>
          <a:xfrm rot="10800000">
            <a:off x="8869637" y="4870090"/>
            <a:ext cx="216024" cy="186228"/>
          </a:xfrm>
          <a:prstGeom prst="triangl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730880" y="5199132"/>
            <a:ext cx="4493538" cy="461665"/>
          </a:xfrm>
          <a:prstGeom prst="rect">
            <a:avLst/>
          </a:prstGeom>
        </p:spPr>
        <p:txBody>
          <a:bodyPr wrap="none">
            <a:spAutoFit/>
          </a:bodyPr>
          <a:lstStyle/>
          <a:p>
            <a:r>
              <a:rPr lang="ja-JP" altLang="en-US" sz="2400" dirty="0">
                <a:solidFill>
                  <a:schemeClr val="bg1"/>
                </a:solidFill>
                <a:latin typeface="Arial" panose="020B0604020202020204" pitchFamily="34" charset="0"/>
                <a:ea typeface="微软雅黑 Light" panose="020B0502040204020203" pitchFamily="34" charset="-122"/>
                <a:cs typeface="Arial" panose="020B0604020202020204" pitchFamily="34" charset="0"/>
              </a:rPr>
              <a:t>みんながこのサイトを使えば？</a:t>
            </a:r>
            <a:endParaRPr lang="zh-CN" altLang="en-US" sz="2400" dirty="0">
              <a:solidFill>
                <a:schemeClr val="bg1"/>
              </a:solidFill>
            </a:endParaRPr>
          </a:p>
        </p:txBody>
      </p:sp>
      <p:sp>
        <p:nvSpPr>
          <p:cNvPr id="21" name="矩形 20"/>
          <p:cNvSpPr/>
          <p:nvPr/>
        </p:nvSpPr>
        <p:spPr>
          <a:xfrm>
            <a:off x="6456040" y="5733256"/>
            <a:ext cx="5112568" cy="830997"/>
          </a:xfrm>
          <a:prstGeom prst="rect">
            <a:avLst/>
          </a:prstGeom>
        </p:spPr>
        <p:txBody>
          <a:bodyPr wrap="square">
            <a:spAutoFit/>
          </a:bodyPr>
          <a:lstStyle/>
          <a:p>
            <a:pPr algn="ctr"/>
            <a:r>
              <a:rPr lang="ja-JP" altLang="en-US" sz="1600" dirty="0">
                <a:solidFill>
                  <a:schemeClr val="bg1">
                    <a:lumMod val="85000"/>
                  </a:schemeClr>
                </a:solidFill>
                <a:latin typeface="等线" panose="02010600030101010101" pitchFamily="2" charset="-122"/>
                <a:ea typeface="等线" panose="02010600030101010101" pitchFamily="2" charset="-122"/>
              </a:rPr>
              <a:t>日本全国の素晴らしい場所を見つけることができる。</a:t>
            </a:r>
            <a:endParaRPr lang="en-US" altLang="ja-JP" sz="1600" dirty="0">
              <a:solidFill>
                <a:schemeClr val="bg1">
                  <a:lumMod val="85000"/>
                </a:schemeClr>
              </a:solidFill>
              <a:latin typeface="等线" panose="02010600030101010101" pitchFamily="2" charset="-122"/>
              <a:ea typeface="等线" panose="02010600030101010101" pitchFamily="2" charset="-122"/>
            </a:endParaRPr>
          </a:p>
          <a:p>
            <a:pPr algn="ctr"/>
            <a:r>
              <a:rPr lang="ja-JP" altLang="en-US" sz="1600" dirty="0">
                <a:solidFill>
                  <a:schemeClr val="bg1">
                    <a:lumMod val="85000"/>
                  </a:schemeClr>
                </a:solidFill>
                <a:latin typeface="等线" panose="02010600030101010101" pitchFamily="2" charset="-122"/>
                <a:ea typeface="等线" panose="02010600030101010101" pitchFamily="2" charset="-122"/>
              </a:rPr>
              <a:t>より日本に詳しく</a:t>
            </a:r>
            <a:r>
              <a:rPr lang="ja-JP" altLang="en-US" sz="1600">
                <a:solidFill>
                  <a:schemeClr val="bg1">
                    <a:lumMod val="85000"/>
                  </a:schemeClr>
                </a:solidFill>
                <a:latin typeface="等线" panose="02010600030101010101" pitchFamily="2" charset="-122"/>
                <a:ea typeface="等线" panose="02010600030101010101" pitchFamily="2" charset="-122"/>
              </a:rPr>
              <a:t>なり、ほかの国の方にも</a:t>
            </a:r>
            <a:endParaRPr lang="en-US" altLang="ja-JP" sz="1600" dirty="0">
              <a:solidFill>
                <a:schemeClr val="bg1">
                  <a:lumMod val="85000"/>
                </a:schemeClr>
              </a:solidFill>
              <a:latin typeface="等线" panose="02010600030101010101" pitchFamily="2" charset="-122"/>
              <a:ea typeface="等线" panose="02010600030101010101" pitchFamily="2" charset="-122"/>
            </a:endParaRPr>
          </a:p>
          <a:p>
            <a:pPr algn="ctr"/>
            <a:r>
              <a:rPr lang="ja-JP" altLang="en-US" sz="1600" dirty="0">
                <a:solidFill>
                  <a:schemeClr val="bg1">
                    <a:lumMod val="85000"/>
                  </a:schemeClr>
                </a:solidFill>
                <a:latin typeface="等线" panose="02010600030101010101" pitchFamily="2" charset="-122"/>
                <a:ea typeface="等线" panose="02010600030101010101" pitchFamily="2" charset="-122"/>
              </a:rPr>
              <a:t>説明できるようになる。</a:t>
            </a:r>
            <a:endParaRPr lang="zh-CN" altLang="en-US" sz="1600" dirty="0">
              <a:solidFill>
                <a:schemeClr val="bg1">
                  <a:lumMod val="85000"/>
                </a:schemeClr>
              </a:solidFill>
            </a:endParaRPr>
          </a:p>
        </p:txBody>
      </p:sp>
      <p:sp>
        <p:nvSpPr>
          <p:cNvPr id="19" name="文本框 18"/>
          <p:cNvSpPr txBox="1"/>
          <p:nvPr/>
        </p:nvSpPr>
        <p:spPr>
          <a:xfrm>
            <a:off x="4909026" y="231031"/>
            <a:ext cx="2339102" cy="461665"/>
          </a:xfrm>
          <a:prstGeom prst="rect">
            <a:avLst/>
          </a:prstGeom>
          <a:noFill/>
        </p:spPr>
        <p:txBody>
          <a:bodyPr wrap="none" rtlCol="0">
            <a:spAutoFit/>
          </a:bodyPr>
          <a:lstStyle/>
          <a:p>
            <a:r>
              <a:rPr lang="ja-JP" altLang="en-US" sz="2400" dirty="0">
                <a:solidFill>
                  <a:srgbClr val="F17F42"/>
                </a:solidFill>
                <a:latin typeface="Arial" panose="020B0604020202020204" pitchFamily="34" charset="0"/>
                <a:ea typeface="微软雅黑 Light" panose="020B0502040204020203" pitchFamily="34" charset="-122"/>
                <a:cs typeface="Arial" panose="020B0604020202020204" pitchFamily="34" charset="0"/>
              </a:rPr>
              <a:t>考えられる課題</a:t>
            </a:r>
            <a:endParaRPr lang="en-US" altLang="zh-CN" sz="2400" dirty="0">
              <a:solidFill>
                <a:srgbClr val="F17F42"/>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2" name="矩形 21"/>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71483907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311</Words>
  <Application>Microsoft Office PowerPoint</Application>
  <PresentationFormat>ワイド画面</PresentationFormat>
  <Paragraphs>40</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等线</vt:lpstr>
      <vt:lpstr>微软雅黑</vt:lpstr>
      <vt:lpstr>ＭＳ Ｐゴシック</vt:lpstr>
      <vt:lpstr>宋体</vt:lpstr>
      <vt:lpstr>微软雅黑 Light</vt:lpstr>
      <vt:lpstr>Arial</vt:lpstr>
      <vt:lpstr>Calibri</vt: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神戸市外国語大学</cp:lastModifiedBy>
  <cp:revision>143</cp:revision>
  <dcterms:created xsi:type="dcterms:W3CDTF">2017-01-18T01:49:11Z</dcterms:created>
  <dcterms:modified xsi:type="dcterms:W3CDTF">2021-11-25T03:19:27Z</dcterms:modified>
</cp:coreProperties>
</file>