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0693400" cy="15122525"/>
  <p:notesSz cx="6735763" cy="9866313"/>
  <p:defaultTextStyle>
    <a:defPPr>
      <a:defRPr lang="ja-JP"/>
    </a:defPPr>
    <a:lvl1pPr marL="0" algn="l" defTabSz="122179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10898" algn="l" defTabSz="122179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21797" algn="l" defTabSz="122179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832694" algn="l" defTabSz="122179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443593" algn="l" defTabSz="122179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054491" algn="l" defTabSz="122179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665389" algn="l" defTabSz="122179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276288" algn="l" defTabSz="122179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4887185" algn="l" defTabSz="1221797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99FFCC"/>
    <a:srgbClr val="FFCCFF"/>
    <a:srgbClr val="FFFF99"/>
    <a:srgbClr val="99FF99"/>
    <a:srgbClr val="66FFFF"/>
    <a:srgbClr val="66FF99"/>
    <a:srgbClr val="66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509" autoAdjust="0"/>
    <p:restoredTop sz="95370" autoAdjust="0"/>
  </p:normalViewPr>
  <p:slideViewPr>
    <p:cSldViewPr>
      <p:cViewPr varScale="1">
        <p:scale>
          <a:sx n="33" d="100"/>
          <a:sy n="33" d="100"/>
        </p:scale>
        <p:origin x="2748" y="138"/>
      </p:cViewPr>
      <p:guideLst>
        <p:guide orient="horz" pos="4763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316"/>
          </a:xfrm>
          <a:prstGeom prst="rect">
            <a:avLst/>
          </a:prstGeom>
        </p:spPr>
        <p:txBody>
          <a:bodyPr vert="horz" lIns="94831" tIns="47415" rIns="94831" bIns="474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4831" tIns="47415" rIns="94831" bIns="47415" rtlCol="0"/>
          <a:lstStyle>
            <a:lvl1pPr algn="r">
              <a:defRPr sz="1200"/>
            </a:lvl1pPr>
          </a:lstStyle>
          <a:p>
            <a:fld id="{A5058CDE-6A7B-468E-A8B1-0D4D0B90C16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41363"/>
            <a:ext cx="261461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1" tIns="47415" rIns="94831" bIns="474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4831" tIns="47415" rIns="94831" bIns="474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0" cy="493316"/>
          </a:xfrm>
          <a:prstGeom prst="rect">
            <a:avLst/>
          </a:prstGeom>
        </p:spPr>
        <p:txBody>
          <a:bodyPr vert="horz" lIns="94831" tIns="47415" rIns="94831" bIns="474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4831" tIns="47415" rIns="94831" bIns="47415" rtlCol="0" anchor="b"/>
          <a:lstStyle>
            <a:lvl1pPr algn="r">
              <a:defRPr sz="1200"/>
            </a:lvl1pPr>
          </a:lstStyle>
          <a:p>
            <a:fld id="{58A7F36A-A6D0-49B3-9806-835A63370D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75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7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10898" algn="l" defTabSz="12217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21797" algn="l" defTabSz="12217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832694" algn="l" defTabSz="12217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443593" algn="l" defTabSz="12217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054491" algn="l" defTabSz="12217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389" algn="l" defTabSz="12217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288" algn="l" defTabSz="12217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185" algn="l" defTabSz="1221797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0575" y="741363"/>
            <a:ext cx="2614613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7F36A-A6D0-49B3-9806-835A63370D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1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7" y="4697790"/>
            <a:ext cx="9089391" cy="324154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1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6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5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814538" y="808638"/>
            <a:ext cx="1804513" cy="1720187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01007" y="808638"/>
            <a:ext cx="5235311" cy="1720187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62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10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7" y="9717622"/>
            <a:ext cx="9089391" cy="3003501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7" y="6409574"/>
            <a:ext cx="9089391" cy="330805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9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217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6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4435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30544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6653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276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8871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57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01008" y="4704790"/>
            <a:ext cx="3519911" cy="1330572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99143" y="4704790"/>
            <a:ext cx="3519911" cy="1330572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13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605603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5" y="3385069"/>
            <a:ext cx="4724775" cy="141073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98" indent="0">
              <a:buNone/>
              <a:defRPr sz="2700" b="1"/>
            </a:lvl2pPr>
            <a:lvl3pPr marL="1221797" indent="0">
              <a:buNone/>
              <a:defRPr sz="2500" b="1"/>
            </a:lvl3pPr>
            <a:lvl4pPr marL="1832694" indent="0">
              <a:buNone/>
              <a:defRPr sz="2100" b="1"/>
            </a:lvl4pPr>
            <a:lvl5pPr marL="2443593" indent="0">
              <a:buNone/>
              <a:defRPr sz="2100" b="1"/>
            </a:lvl5pPr>
            <a:lvl6pPr marL="3054491" indent="0">
              <a:buNone/>
              <a:defRPr sz="2100" b="1"/>
            </a:lvl6pPr>
            <a:lvl7pPr marL="3665389" indent="0">
              <a:buNone/>
              <a:defRPr sz="2100" b="1"/>
            </a:lvl7pPr>
            <a:lvl8pPr marL="4276288" indent="0">
              <a:buNone/>
              <a:defRPr sz="2100" b="1"/>
            </a:lvl8pPr>
            <a:lvl9pPr marL="4887185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5" y="4795800"/>
            <a:ext cx="4724775" cy="871295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4" y="3385069"/>
            <a:ext cx="4726630" cy="141073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98" indent="0">
              <a:buNone/>
              <a:defRPr sz="2700" b="1"/>
            </a:lvl2pPr>
            <a:lvl3pPr marL="1221797" indent="0">
              <a:buNone/>
              <a:defRPr sz="2500" b="1"/>
            </a:lvl3pPr>
            <a:lvl4pPr marL="1832694" indent="0">
              <a:buNone/>
              <a:defRPr sz="2100" b="1"/>
            </a:lvl4pPr>
            <a:lvl5pPr marL="2443593" indent="0">
              <a:buNone/>
              <a:defRPr sz="2100" b="1"/>
            </a:lvl5pPr>
            <a:lvl6pPr marL="3054491" indent="0">
              <a:buNone/>
              <a:defRPr sz="2100" b="1"/>
            </a:lvl6pPr>
            <a:lvl7pPr marL="3665389" indent="0">
              <a:buNone/>
              <a:defRPr sz="2100" b="1"/>
            </a:lvl7pPr>
            <a:lvl8pPr marL="4276288" indent="0">
              <a:buNone/>
              <a:defRPr sz="2100" b="1"/>
            </a:lvl8pPr>
            <a:lvl9pPr marL="4887185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4" y="4795800"/>
            <a:ext cx="4726630" cy="871295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97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61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52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5" y="602102"/>
            <a:ext cx="3518055" cy="2562428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8" y="602102"/>
            <a:ext cx="5977907" cy="1290665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5" y="3164533"/>
            <a:ext cx="3518055" cy="10344227"/>
          </a:xfrm>
        </p:spPr>
        <p:txBody>
          <a:bodyPr/>
          <a:lstStyle>
            <a:lvl1pPr marL="0" indent="0">
              <a:buNone/>
              <a:defRPr sz="1800"/>
            </a:lvl1pPr>
            <a:lvl2pPr marL="610898" indent="0">
              <a:buNone/>
              <a:defRPr sz="1600"/>
            </a:lvl2pPr>
            <a:lvl3pPr marL="1221797" indent="0">
              <a:buNone/>
              <a:defRPr sz="1300"/>
            </a:lvl3pPr>
            <a:lvl4pPr marL="1832694" indent="0">
              <a:buNone/>
              <a:defRPr sz="1200"/>
            </a:lvl4pPr>
            <a:lvl5pPr marL="2443593" indent="0">
              <a:buNone/>
              <a:defRPr sz="1200"/>
            </a:lvl5pPr>
            <a:lvl6pPr marL="3054491" indent="0">
              <a:buNone/>
              <a:defRPr sz="1200"/>
            </a:lvl6pPr>
            <a:lvl7pPr marL="3665389" indent="0">
              <a:buNone/>
              <a:defRPr sz="1200"/>
            </a:lvl7pPr>
            <a:lvl8pPr marL="4276288" indent="0">
              <a:buNone/>
              <a:defRPr sz="1200"/>
            </a:lvl8pPr>
            <a:lvl9pPr marL="4887185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52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10585769"/>
            <a:ext cx="6416040" cy="124971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4300"/>
            </a:lvl1pPr>
            <a:lvl2pPr marL="610898" indent="0">
              <a:buNone/>
              <a:defRPr sz="3700"/>
            </a:lvl2pPr>
            <a:lvl3pPr marL="1221797" indent="0">
              <a:buNone/>
              <a:defRPr sz="3200"/>
            </a:lvl3pPr>
            <a:lvl4pPr marL="1832694" indent="0">
              <a:buNone/>
              <a:defRPr sz="2700"/>
            </a:lvl4pPr>
            <a:lvl5pPr marL="2443593" indent="0">
              <a:buNone/>
              <a:defRPr sz="2700"/>
            </a:lvl5pPr>
            <a:lvl6pPr marL="3054491" indent="0">
              <a:buNone/>
              <a:defRPr sz="2700"/>
            </a:lvl6pPr>
            <a:lvl7pPr marL="3665389" indent="0">
              <a:buNone/>
              <a:defRPr sz="2700"/>
            </a:lvl7pPr>
            <a:lvl8pPr marL="4276288" indent="0">
              <a:buNone/>
              <a:defRPr sz="2700"/>
            </a:lvl8pPr>
            <a:lvl9pPr marL="4887185" indent="0">
              <a:buNone/>
              <a:defRPr sz="27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11835480"/>
            <a:ext cx="6416040" cy="1774794"/>
          </a:xfrm>
        </p:spPr>
        <p:txBody>
          <a:bodyPr/>
          <a:lstStyle>
            <a:lvl1pPr marL="0" indent="0">
              <a:buNone/>
              <a:defRPr sz="1800"/>
            </a:lvl1pPr>
            <a:lvl2pPr marL="610898" indent="0">
              <a:buNone/>
              <a:defRPr sz="1600"/>
            </a:lvl2pPr>
            <a:lvl3pPr marL="1221797" indent="0">
              <a:buNone/>
              <a:defRPr sz="1300"/>
            </a:lvl3pPr>
            <a:lvl4pPr marL="1832694" indent="0">
              <a:buNone/>
              <a:defRPr sz="1200"/>
            </a:lvl4pPr>
            <a:lvl5pPr marL="2443593" indent="0">
              <a:buNone/>
              <a:defRPr sz="1200"/>
            </a:lvl5pPr>
            <a:lvl6pPr marL="3054491" indent="0">
              <a:buNone/>
              <a:defRPr sz="1200"/>
            </a:lvl6pPr>
            <a:lvl7pPr marL="3665389" indent="0">
              <a:buNone/>
              <a:defRPr sz="1200"/>
            </a:lvl7pPr>
            <a:lvl8pPr marL="4276288" indent="0">
              <a:buNone/>
              <a:defRPr sz="1200"/>
            </a:lvl8pPr>
            <a:lvl9pPr marL="4887185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8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2" y="605603"/>
            <a:ext cx="9624060" cy="2520421"/>
          </a:xfrm>
          <a:prstGeom prst="rect">
            <a:avLst/>
          </a:prstGeom>
        </p:spPr>
        <p:txBody>
          <a:bodyPr vert="horz" lIns="122180" tIns="61090" rIns="122180" bIns="6109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2" y="3528594"/>
            <a:ext cx="9624060" cy="9980166"/>
          </a:xfrm>
          <a:prstGeom prst="rect">
            <a:avLst/>
          </a:prstGeom>
        </p:spPr>
        <p:txBody>
          <a:bodyPr vert="horz" lIns="122180" tIns="61090" rIns="122180" bIns="6109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1" y="14016344"/>
            <a:ext cx="2495127" cy="805134"/>
          </a:xfrm>
          <a:prstGeom prst="rect">
            <a:avLst/>
          </a:prstGeom>
        </p:spPr>
        <p:txBody>
          <a:bodyPr vert="horz" lIns="122180" tIns="61090" rIns="122180" bIns="6109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B334-1686-43C3-8F23-79D77E49678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81" y="14016344"/>
            <a:ext cx="3386243" cy="805134"/>
          </a:xfrm>
          <a:prstGeom prst="rect">
            <a:avLst/>
          </a:prstGeom>
        </p:spPr>
        <p:txBody>
          <a:bodyPr vert="horz" lIns="122180" tIns="61090" rIns="122180" bIns="6109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5" y="14016344"/>
            <a:ext cx="2495127" cy="805134"/>
          </a:xfrm>
          <a:prstGeom prst="rect">
            <a:avLst/>
          </a:prstGeom>
        </p:spPr>
        <p:txBody>
          <a:bodyPr vert="horz" lIns="122180" tIns="61090" rIns="122180" bIns="6109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AF5BF-4A28-4E3B-A6D4-4DF70F86F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85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797" rtl="0" eaLnBrk="1" latinLnBrk="0" hangingPunct="1">
        <a:spcBef>
          <a:spcPct val="0"/>
        </a:spcBef>
        <a:buNone/>
        <a:defRPr kumimoji="1"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174" indent="-458174" algn="l" defTabSz="12217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710" indent="-381811" algn="l" defTabSz="122179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245" indent="-305449" algn="l" defTabSz="12217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143" indent="-305449" algn="l" defTabSz="122179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042" indent="-305449" algn="l" defTabSz="122179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9941" indent="-305449" algn="l" defTabSz="12217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0838" indent="-305449" algn="l" defTabSz="12217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1738" indent="-305449" algn="l" defTabSz="12217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2635" indent="-305449" algn="l" defTabSz="122179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2179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98" algn="l" defTabSz="122179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797" algn="l" defTabSz="122179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694" algn="l" defTabSz="122179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593" algn="l" defTabSz="122179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491" algn="l" defTabSz="122179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389" algn="l" defTabSz="122179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288" algn="l" defTabSz="122179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185" algn="l" defTabSz="1221797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_s@office.kobecufs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-21225" y="-557818"/>
            <a:ext cx="10693400" cy="15785404"/>
          </a:xfrm>
          <a:prstGeom prst="rect">
            <a:avLst/>
          </a:prstGeom>
          <a:pattFill prst="pct90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0" y="36874"/>
            <a:ext cx="10693400" cy="550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lIns="118513" tIns="59255" rIns="118513" bIns="5925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41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6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＼　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2 0 2 </a:t>
            </a:r>
            <a:r>
              <a:rPr lang="en-US" altLang="ja-JP" sz="2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 </a:t>
            </a: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 </a:t>
            </a:r>
            <a:r>
              <a:rPr lang="ja-JP" altLang="en-US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 卒 業 ・修 了 予 定 者 対 象　／</a:t>
            </a:r>
            <a:endParaRPr lang="ja-JP" altLang="en-US" sz="2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-21227" y="561804"/>
            <a:ext cx="10714627" cy="2245005"/>
            <a:chOff x="-21224" y="1715802"/>
            <a:chExt cx="10714626" cy="2649321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-430" y="1918866"/>
              <a:ext cx="10684107" cy="1741400"/>
            </a:xfrm>
            <a:prstGeom prst="rect">
              <a:avLst/>
            </a:prstGeom>
            <a:solidFill>
              <a:schemeClr val="bg1"/>
            </a:solidFill>
            <a:ln w="165100" cap="flat" cmpd="dbl">
              <a:noFill/>
              <a:miter lim="800000"/>
              <a:headEnd/>
              <a:tailEnd/>
            </a:ln>
            <a:effectLst/>
          </p:spPr>
          <p:txBody>
            <a:bodyPr wrap="none" lIns="122180" tIns="61090" rIns="122180" bIns="61090" anchor="ctr"/>
            <a:lstStyle/>
            <a:p>
              <a:pPr algn="ctr"/>
              <a:endParaRPr lang="en-US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神戸市外国語大学生のための</a:t>
              </a:r>
              <a:endParaRPr lang="en-US" altLang="ja-JP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今！</a:t>
              </a:r>
              <a:r>
                <a:rPr lang="ja-JP" altLang="en-US" sz="40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エントリーできる</a:t>
              </a:r>
              <a:r>
                <a:rPr lang="ja-JP" altLang="en-US" sz="40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企業</a:t>
              </a:r>
              <a:r>
                <a:rPr lang="ja-JP" altLang="en-US" sz="40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紹介＆相談会</a:t>
              </a:r>
              <a:endPara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0" y="1715802"/>
              <a:ext cx="10693400" cy="457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0" y="3907923"/>
              <a:ext cx="10693402" cy="457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/>
            <p:cNvCxnSpPr/>
            <p:nvPr/>
          </p:nvCxnSpPr>
          <p:spPr>
            <a:xfrm>
              <a:off x="0" y="1918865"/>
              <a:ext cx="10693401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-21224" y="4136523"/>
              <a:ext cx="10693401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/>
          <p:cNvGrpSpPr/>
          <p:nvPr/>
        </p:nvGrpSpPr>
        <p:grpSpPr>
          <a:xfrm>
            <a:off x="372391" y="3128268"/>
            <a:ext cx="10118311" cy="10384846"/>
            <a:chOff x="546976" y="3290447"/>
            <a:chExt cx="9914545" cy="7349634"/>
          </a:xfrm>
        </p:grpSpPr>
        <p:sp>
          <p:nvSpPr>
            <p:cNvPr id="50" name="角丸四角形 49"/>
            <p:cNvSpPr/>
            <p:nvPr/>
          </p:nvSpPr>
          <p:spPr>
            <a:xfrm>
              <a:off x="546976" y="3290447"/>
              <a:ext cx="9553129" cy="6506391"/>
            </a:xfrm>
            <a:prstGeom prst="roundRect">
              <a:avLst>
                <a:gd name="adj" fmla="val 3736"/>
              </a:avLst>
            </a:prstGeom>
            <a:solidFill>
              <a:schemeClr val="bg1"/>
            </a:solidFill>
            <a:ln w="2540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8512" tIns="59257" rIns="118512" bIns="59257"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669805" y="3371824"/>
              <a:ext cx="9791716" cy="7268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18512" tIns="59257" rIns="118512" bIns="59257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41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36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31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200" b="1" u="sng" dirty="0" smtClean="0">
                  <a:solidFill>
                    <a:srgbClr val="0000FF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★自分では探せない、エージェントだからこそ紹介できる優良企業を厳選★</a:t>
              </a:r>
              <a:endParaRPr lang="en-US" altLang="ja-JP" sz="2400" b="1" u="sng" dirty="0" smtClean="0">
                <a:solidFill>
                  <a:srgbClr val="0000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カメラ</a:t>
              </a:r>
              <a:r>
                <a:rPr lang="en-US" altLang="ja-JP" sz="28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OFF</a:t>
              </a:r>
              <a:r>
                <a:rPr lang="ja-JP" altLang="en-US" sz="28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・マイク</a:t>
              </a:r>
              <a:r>
                <a:rPr lang="en-US" altLang="ja-JP" sz="28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OFF</a:t>
              </a:r>
              <a:r>
                <a:rPr lang="ja-JP" altLang="en-US" sz="28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で参加可能！</a:t>
              </a:r>
              <a:endPara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日　時：</a:t>
              </a:r>
              <a:r>
                <a:rPr lang="en-US" altLang="ja-JP" sz="3600" b="1" u="sng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6/23(</a:t>
              </a:r>
              <a:r>
                <a:rPr lang="ja-JP" altLang="en-US" sz="3600" b="1" u="sng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水</a:t>
              </a:r>
              <a:r>
                <a:rPr lang="en-US" altLang="ja-JP" sz="3600" b="1" u="sng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)13:00</a:t>
              </a:r>
              <a:r>
                <a:rPr lang="ja-JP" altLang="en-US" sz="3600" b="1" u="sng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～</a:t>
              </a:r>
              <a:r>
                <a:rPr lang="en-US" altLang="ja-JP" sz="3600" b="1" u="sng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14:00</a:t>
              </a:r>
            </a:p>
            <a:p>
              <a:pPr eaLnBrk="1" hangingPunct="1">
                <a:spcBef>
                  <a:spcPct val="0"/>
                </a:spcBef>
                <a:buNone/>
              </a:pPr>
              <a:r>
                <a:rPr lang="ja-JP" altLang="en-US" sz="3600" b="1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</a:t>
              </a:r>
              <a:r>
                <a:rPr lang="ja-JP" altLang="en-US" sz="3600" b="1" dirty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3600" b="1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　 </a:t>
              </a:r>
              <a:r>
                <a:rPr lang="en-US" altLang="ja-JP" sz="2800" b="1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※14:30</a:t>
              </a:r>
              <a:r>
                <a:rPr lang="ja-JP" altLang="en-US" sz="2800" b="1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～１人</a:t>
              </a:r>
              <a:r>
                <a:rPr lang="en-US" altLang="ja-JP" sz="2800" b="1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30</a:t>
              </a:r>
              <a:r>
                <a:rPr lang="ja-JP" altLang="en-US" sz="2800" b="1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分枠で個別面談受付中</a:t>
              </a:r>
              <a:r>
                <a:rPr lang="ja-JP" altLang="en-US" sz="600" b="1" dirty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endParaRPr lang="en-US" altLang="ja-JP" sz="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lvl="0" eaLnBrk="1" hangingPunct="1">
                <a:spcBef>
                  <a:spcPct val="0"/>
                </a:spcBef>
                <a:buNone/>
              </a:pP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内　容　：</a:t>
              </a:r>
              <a:r>
                <a:rPr lang="ja-JP" altLang="en-US" sz="30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企業</a:t>
              </a: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紹介１</a:t>
              </a:r>
              <a:r>
                <a:rPr lang="en-US" altLang="ja-JP" sz="30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0</a:t>
              </a: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社以上！</a:t>
              </a:r>
              <a:endParaRPr lang="en-US" altLang="ja-JP" sz="30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lvl="0" eaLnBrk="1" hangingPunct="1">
                <a:spcBef>
                  <a:spcPct val="0"/>
                </a:spcBef>
                <a:buNone/>
              </a:pP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形</a:t>
              </a:r>
              <a:r>
                <a:rPr lang="ja-JP" altLang="en-US" sz="30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式　：</a:t>
              </a:r>
              <a:r>
                <a:rPr lang="en-US" altLang="ja-JP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ZOOM</a:t>
              </a: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（</a:t>
              </a:r>
              <a:r>
                <a:rPr lang="ja-JP" altLang="en-US" sz="30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ミーティング</a:t>
              </a: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</a:t>
              </a:r>
              <a:endParaRPr lang="en-US" altLang="ja-JP" sz="30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None/>
              </a:pP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セミナー予約方法</a:t>
              </a:r>
              <a:r>
                <a:rPr lang="ja-JP" altLang="en-US" sz="30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：学科、名前、連絡先電話・メールを記入の</a:t>
              </a: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上、下記キャリアサポートセンターへメールで予約</a:t>
              </a:r>
              <a:r>
                <a:rPr lang="ja-JP" altLang="en-US" sz="30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してください。</a:t>
              </a:r>
              <a:r>
                <a:rPr lang="en-US" altLang="ja-JP" sz="30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ID</a:t>
              </a:r>
              <a:r>
                <a:rPr lang="ja-JP" altLang="en-US" sz="30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とパスワードを案内します。</a:t>
              </a:r>
              <a:endParaRPr lang="en-US" altLang="ja-JP" sz="20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None/>
              </a:pP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（</a:t>
              </a:r>
              <a:r>
                <a:rPr lang="en-US" altLang="ja-JP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  <a:hlinkClick r:id="rId3"/>
                </a:rPr>
                <a:t>career_s@office.kobecufs.ac.jp</a:t>
              </a:r>
              <a:r>
                <a:rPr lang="ja-JP" altLang="en-US" sz="30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　　　　</a:t>
              </a:r>
              <a:r>
                <a:rPr lang="ja-JP" altLang="en-US" sz="32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endParaRPr lang="en-US" altLang="ja-JP" sz="32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None/>
              </a:pPr>
              <a:endParaRPr lang="en-US" altLang="ja-JP" sz="3200" b="1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None/>
              </a:pPr>
              <a:r>
                <a:rPr lang="ja-JP" altLang="en-US" sz="3200" b="1" u="sng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エージェント</a:t>
              </a:r>
              <a:r>
                <a:rPr lang="ja-JP" altLang="en-US" sz="3200" b="1" u="sng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との</a:t>
              </a:r>
              <a:endParaRPr lang="en-US" altLang="ja-JP" sz="32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200" b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　　</a:t>
              </a:r>
              <a:r>
                <a:rPr lang="en-US" altLang="ja-JP" sz="3200" b="1" u="sng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Web</a:t>
              </a:r>
              <a:r>
                <a:rPr lang="ja-JP" altLang="en-US" sz="3200" b="1" u="sng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面談も予約</a:t>
              </a:r>
              <a:r>
                <a:rPr lang="ja-JP" altLang="en-US" sz="3200" b="1" u="sng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受付中</a:t>
              </a:r>
              <a:r>
                <a:rPr lang="ja-JP" altLang="en-US" sz="3200" b="1" u="sng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▶▶</a:t>
              </a:r>
              <a:endParaRPr lang="en-US" altLang="ja-JP" sz="3200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1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Web</a:t>
              </a:r>
              <a:r>
                <a:rPr lang="ja-JP" altLang="en-US" sz="24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面談ではセミナー時に紹介した以外</a:t>
              </a:r>
              <a:r>
                <a:rPr lang="ja-JP" altLang="en-US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</a:t>
              </a:r>
              <a:endParaRPr lang="en-US" altLang="ja-JP" sz="2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企業</a:t>
              </a:r>
              <a:r>
                <a:rPr lang="ja-JP" altLang="en-US" sz="24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も紹介可能</a:t>
              </a:r>
              <a:r>
                <a:rPr lang="ja-JP" altLang="en-US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！自分</a:t>
              </a:r>
              <a:r>
                <a:rPr lang="ja-JP" altLang="en-US" sz="24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では</a:t>
              </a:r>
              <a:r>
                <a:rPr lang="ja-JP" altLang="en-US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探せない</a:t>
              </a:r>
              <a:endParaRPr lang="en-US" altLang="ja-JP" sz="2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一人</a:t>
              </a:r>
              <a:r>
                <a:rPr lang="ja-JP" altLang="en-US" sz="24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ひとりの軸に合わせた企業をご提案します</a:t>
              </a:r>
              <a:r>
                <a:rPr lang="ja-JP" altLang="en-US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♪</a:t>
              </a:r>
              <a:endParaRPr lang="en-US" altLang="ja-JP" sz="2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※</a:t>
              </a:r>
              <a:r>
                <a:rPr lang="ja-JP" altLang="en-US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セミナー以前の日程でも面談可能！</a:t>
              </a:r>
              <a:endParaRPr lang="en-US" altLang="ja-JP" sz="2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「満席・上記以外の日程希望の方はこちら」よりご予約ください</a:t>
              </a:r>
              <a:r>
                <a:rPr lang="ja-JP" altLang="en-US" sz="2400" b="1" dirty="0" smtClean="0">
                  <a:solidFill>
                    <a:srgbClr val="FF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▲</a:t>
              </a:r>
              <a:r>
                <a:rPr lang="ja-JP" altLang="en-US" sz="2400" b="1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endParaRPr lang="en-US" altLang="ja-JP" sz="2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4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4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7" name="正方形/長方形 16"/>
          <p:cNvSpPr/>
          <p:nvPr/>
        </p:nvSpPr>
        <p:spPr>
          <a:xfrm rot="21040389">
            <a:off x="46723" y="2515483"/>
            <a:ext cx="2641773" cy="7483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★必見★</a:t>
            </a:r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24714" y="11655536"/>
            <a:ext cx="10942823" cy="2954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3200" b="1" dirty="0" smtClean="0">
              <a:ln w="12700" cmpd="sng">
                <a:solidFill>
                  <a:srgbClr val="FF0000"/>
                </a:solidFill>
                <a:prstDash val="solid"/>
              </a:ln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★ご紹介求人例★</a:t>
            </a:r>
            <a:endParaRPr lang="en-US" altLang="ja-JP" sz="3200" b="1" dirty="0" smtClean="0">
              <a:ln w="12700" cmpd="sng">
                <a:solidFill>
                  <a:srgbClr val="FF0000"/>
                </a:solidFill>
                <a:prstDash val="solid"/>
              </a:ln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世界トップシェア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東京ドームでも使用される膜メーカーでの総合職　</a:t>
            </a:r>
            <a:endParaRPr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事務</a:t>
            </a:r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</a:t>
            </a:r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創業</a:t>
            </a:r>
            <a:r>
              <a:rPr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120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年の歴史ある総合物流商社での事務職募集</a:t>
            </a:r>
            <a:endParaRPr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海外営業職</a:t>
            </a:r>
            <a:r>
              <a:rPr lang="en-US" altLang="ja-JP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インフラからテーマパークまで！国内</a:t>
            </a:r>
            <a:r>
              <a:rPr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NO1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シェアのバルブメーカー</a:t>
            </a:r>
            <a:endParaRPr lang="en-US" altLang="ja-JP" sz="20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未経験歓迎！</a:t>
            </a:r>
            <a:r>
              <a:rPr lang="en-US" altLang="ja-JP" sz="2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</a:t>
            </a:r>
            <a:r>
              <a:rPr lang="ja-JP" altLang="en-US" sz="2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</a:t>
            </a:r>
            <a:r>
              <a:rPr lang="en-US" altLang="ja-JP" sz="2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百貨店はじめなどに使われるシステムに携われます　　　　　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194572" y="14440117"/>
            <a:ext cx="6722039" cy="674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ja-JP" altLang="en-US" sz="18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主催</a:t>
            </a:r>
            <a:r>
              <a:rPr lang="en-US" altLang="ja-JP" sz="18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lang="ja-JP" altLang="en-US" sz="18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問合せ先：神戸市外国語大学　キャリアサポートセンター</a:t>
            </a:r>
            <a:r>
              <a:rPr lang="ja-JP" altLang="en-US" sz="1800" b="1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8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18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協力：キャリタス就活エージェント</a:t>
            </a:r>
            <a:endParaRPr kumimoji="1" lang="ja-JP" altLang="en-US" sz="2000" dirty="0"/>
          </a:p>
        </p:txBody>
      </p:sp>
      <p:sp>
        <p:nvSpPr>
          <p:cNvPr id="6" name="角丸四角形 5"/>
          <p:cNvSpPr/>
          <p:nvPr/>
        </p:nvSpPr>
        <p:spPr>
          <a:xfrm>
            <a:off x="7722964" y="8885726"/>
            <a:ext cx="2330492" cy="2246734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408" y="-557818"/>
            <a:ext cx="2527767" cy="668322"/>
          </a:xfrm>
          <a:prstGeom prst="rect">
            <a:avLst/>
          </a:prstGeom>
        </p:spPr>
      </p:pic>
      <p:sp>
        <p:nvSpPr>
          <p:cNvPr id="2" name="角丸四角形 1"/>
          <p:cNvSpPr/>
          <p:nvPr/>
        </p:nvSpPr>
        <p:spPr>
          <a:xfrm>
            <a:off x="7555591" y="9587434"/>
            <a:ext cx="2188652" cy="212865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464" y="9683912"/>
            <a:ext cx="1875786" cy="18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314</Words>
  <Application>Microsoft Office PowerPoint</Application>
  <PresentationFormat>ユーザー設定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株式会社ディスコ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杉原 真理子</dc:creator>
  <cp:lastModifiedBy>神戸市外国語大学</cp:lastModifiedBy>
  <cp:revision>156</cp:revision>
  <cp:lastPrinted>2021-05-31T03:13:31Z</cp:lastPrinted>
  <dcterms:created xsi:type="dcterms:W3CDTF">2014-05-29T07:32:25Z</dcterms:created>
  <dcterms:modified xsi:type="dcterms:W3CDTF">2021-05-31T03:13:33Z</dcterms:modified>
</cp:coreProperties>
</file>